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7" r:id="rId3"/>
    <p:sldId id="319" r:id="rId4"/>
    <p:sldId id="316" r:id="rId5"/>
    <p:sldId id="317" r:id="rId6"/>
    <p:sldId id="320" r:id="rId7"/>
    <p:sldId id="321" r:id="rId8"/>
    <p:sldId id="322" r:id="rId9"/>
    <p:sldId id="323" r:id="rId10"/>
    <p:sldId id="324" r:id="rId11"/>
    <p:sldId id="315" r:id="rId12"/>
    <p:sldId id="306" r:id="rId13"/>
    <p:sldId id="307" r:id="rId14"/>
    <p:sldId id="310" r:id="rId15"/>
    <p:sldId id="311" r:id="rId16"/>
    <p:sldId id="334" r:id="rId17"/>
    <p:sldId id="328" r:id="rId18"/>
    <p:sldId id="332" r:id="rId19"/>
    <p:sldId id="336" r:id="rId20"/>
    <p:sldId id="341" r:id="rId21"/>
    <p:sldId id="338" r:id="rId22"/>
    <p:sldId id="337" r:id="rId23"/>
    <p:sldId id="342" r:id="rId24"/>
    <p:sldId id="284" r:id="rId25"/>
    <p:sldId id="33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9" autoAdjust="0"/>
    <p:restoredTop sz="92857" autoAdjust="0"/>
  </p:normalViewPr>
  <p:slideViewPr>
    <p:cSldViewPr snapToGrid="0">
      <p:cViewPr varScale="1">
        <p:scale>
          <a:sx n="37" d="100"/>
          <a:sy n="37" d="100"/>
        </p:scale>
        <p:origin x="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09B38-07B4-46E2-AA6E-3F28EE4A7A27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43ED0-ABD1-4EE3-B8CC-67DDE28E550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13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cut a 1.2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B8A99-632D-4B1C-B92C-720844E561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38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slide</a:t>
            </a:r>
            <a:r>
              <a:rPr lang="en-GB" baseline="0" dirty="0" smtClean="0"/>
              <a:t> we can see  on the right side the Stokes parameters I obtained from </a:t>
            </a:r>
            <a:r>
              <a:rPr lang="en-GB" baseline="0" dirty="0" err="1" smtClean="0"/>
              <a:t>observative</a:t>
            </a:r>
            <a:r>
              <a:rPr lang="en-GB" baseline="0" dirty="0" smtClean="0"/>
              <a:t> date in the k corona and on the left side the same parameter obtain from simulations.  There is a quite agreement between these two images.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BE512-194A-4CC8-94F5-7078CF792C9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038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43ED0-ABD1-4EE3-B8CC-67DDE28E550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1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43ED0-ABD1-4EE3-B8CC-67DDE28E550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92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43ED0-ABD1-4EE3-B8CC-67DDE28E550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183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43ED0-ABD1-4EE3-B8CC-67DDE28E550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897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43ED0-ABD1-4EE3-B8CC-67DDE28E550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0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33D7-BAA2-41DB-9DCB-686D11A8746B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61E6-A244-41C8-8FDA-BFB0CEC1C30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3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33D7-BAA2-41DB-9DCB-686D11A8746B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61E6-A244-41C8-8FDA-BFB0CEC1C30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7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33D7-BAA2-41DB-9DCB-686D11A8746B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61E6-A244-41C8-8FDA-BFB0CEC1C30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862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914401" y="463551"/>
            <a:ext cx="10358967" cy="143351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914401" y="1981200"/>
            <a:ext cx="5077884" cy="20399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5484" y="1981200"/>
            <a:ext cx="5077883" cy="20399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914401" y="4173539"/>
            <a:ext cx="5077884" cy="204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5484" y="4173539"/>
            <a:ext cx="5077883" cy="204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9" name="Segnaposto piè di pagina 2"/>
          <p:cNvSpPr>
            <a:spLocks noGrp="1"/>
          </p:cNvSpPr>
          <p:nvPr>
            <p:ph type="ftr" sz="quarter" idx="10"/>
          </p:nvPr>
        </p:nvSpPr>
        <p:spPr>
          <a:xfrm>
            <a:off x="623392" y="6356351"/>
            <a:ext cx="7403008" cy="3651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b="1" dirty="0" smtClean="0"/>
              <a:t>21 Aug., 2011 - Solar Physics and Space Weather Instrumentation IV</a:t>
            </a:r>
            <a:r>
              <a:rPr lang="it-IT" dirty="0" smtClean="0"/>
              <a:t> – San Diego , CA</a:t>
            </a:r>
            <a:endParaRPr lang="en-US" b="1" dirty="0" smtClean="0"/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325124E8-B575-45B9-9D8F-DBDAF0FA334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554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33D7-BAA2-41DB-9DCB-686D11A8746B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61E6-A244-41C8-8FDA-BFB0CEC1C30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3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33D7-BAA2-41DB-9DCB-686D11A8746B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61E6-A244-41C8-8FDA-BFB0CEC1C30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54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33D7-BAA2-41DB-9DCB-686D11A8746B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61E6-A244-41C8-8FDA-BFB0CEC1C30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4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33D7-BAA2-41DB-9DCB-686D11A8746B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61E6-A244-41C8-8FDA-BFB0CEC1C30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46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33D7-BAA2-41DB-9DCB-686D11A8746B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61E6-A244-41C8-8FDA-BFB0CEC1C30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61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33D7-BAA2-41DB-9DCB-686D11A8746B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61E6-A244-41C8-8FDA-BFB0CEC1C30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0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33D7-BAA2-41DB-9DCB-686D11A8746B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61E6-A244-41C8-8FDA-BFB0CEC1C30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8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33D7-BAA2-41DB-9DCB-686D11A8746B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61E6-A244-41C8-8FDA-BFB0CEC1C30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6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733D7-BAA2-41DB-9DCB-686D11A8746B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361E6-A244-41C8-8FDA-BFB0CEC1C30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08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file:///C:\Users\Fineschi\Documents\SOLAR\GROUND\HAO\CoMP\DOC\2007_Science_Coronal_Alfven_waves_4.mov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061" y="2037045"/>
            <a:ext cx="3408943" cy="334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720" y="0"/>
            <a:ext cx="9144000" cy="2037045"/>
          </a:xfrm>
        </p:spPr>
        <p:txBody>
          <a:bodyPr>
            <a:normAutofit/>
          </a:bodyPr>
          <a:lstStyle/>
          <a:p>
            <a:r>
              <a:rPr lang="en-GB" b="1" dirty="0" smtClean="0"/>
              <a:t>Coronal </a:t>
            </a:r>
            <a:r>
              <a:rPr lang="en-GB" b="1" dirty="0" err="1" smtClean="0"/>
              <a:t>Spectro</a:t>
            </a:r>
            <a:r>
              <a:rPr lang="en-GB" b="1" dirty="0" smtClean="0"/>
              <a:t>-polarimetry with the Turin </a:t>
            </a:r>
            <a:r>
              <a:rPr lang="en-GB" b="1" dirty="0" err="1" smtClean="0"/>
              <a:t>Lyot</a:t>
            </a:r>
            <a:r>
              <a:rPr lang="en-GB" b="1" dirty="0" smtClean="0"/>
              <a:t>-Filter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335" y="5425440"/>
            <a:ext cx="10960769" cy="126973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Silvano Fineschi  </a:t>
            </a:r>
          </a:p>
          <a:p>
            <a:r>
              <a:rPr lang="it-IT" dirty="0" smtClean="0">
                <a:solidFill>
                  <a:srgbClr val="C00000"/>
                </a:solidFill>
                <a:cs typeface="Times New Roman" pitchFamily="18" charset="0"/>
              </a:rPr>
              <a:t>INAF – </a:t>
            </a:r>
            <a:r>
              <a:rPr lang="it-IT" dirty="0" err="1" smtClean="0">
                <a:solidFill>
                  <a:srgbClr val="C00000"/>
                </a:solidFill>
                <a:cs typeface="Times New Roman" pitchFamily="18" charset="0"/>
              </a:rPr>
              <a:t>Astrophysical</a:t>
            </a:r>
            <a:r>
              <a:rPr lang="it-IT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cs typeface="Times New Roman" pitchFamily="18" charset="0"/>
              </a:rPr>
              <a:t>Observatory</a:t>
            </a:r>
            <a:r>
              <a:rPr lang="it-IT" dirty="0" smtClean="0">
                <a:solidFill>
                  <a:srgbClr val="C00000"/>
                </a:solidFill>
                <a:cs typeface="Times New Roman" pitchFamily="18" charset="0"/>
              </a:rPr>
              <a:t> of </a:t>
            </a:r>
            <a:r>
              <a:rPr lang="it-IT" dirty="0" smtClean="0">
                <a:solidFill>
                  <a:srgbClr val="C00000"/>
                </a:solidFill>
                <a:cs typeface="Times New Roman" pitchFamily="18" charset="0"/>
              </a:rPr>
              <a:t>Torino, </a:t>
            </a:r>
            <a:r>
              <a:rPr lang="it-IT" dirty="0" err="1" smtClean="0">
                <a:solidFill>
                  <a:srgbClr val="C00000"/>
                </a:solidFill>
                <a:cs typeface="Times New Roman" pitchFamily="18" charset="0"/>
              </a:rPr>
              <a:t>Italy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Future </a:t>
            </a:r>
            <a:r>
              <a:rPr lang="en-US" sz="2000" dirty="0">
                <a:solidFill>
                  <a:srgbClr val="002060"/>
                </a:solidFill>
              </a:rPr>
              <a:t>of </a:t>
            </a:r>
            <a:r>
              <a:rPr lang="en-US" sz="2000" dirty="0" smtClean="0">
                <a:solidFill>
                  <a:srgbClr val="002060"/>
                </a:solidFill>
              </a:rPr>
              <a:t>Polarimetry - </a:t>
            </a:r>
            <a:r>
              <a:rPr lang="it-IT" sz="1900" dirty="0" err="1">
                <a:solidFill>
                  <a:srgbClr val="002060"/>
                </a:solidFill>
              </a:rPr>
              <a:t>Brussels</a:t>
            </a:r>
            <a:r>
              <a:rPr lang="en-GB" sz="1900" dirty="0">
                <a:solidFill>
                  <a:srgbClr val="002060"/>
                </a:solidFill>
              </a:rPr>
              <a:t> (B) – 21-23 September 2015</a:t>
            </a:r>
          </a:p>
          <a:p>
            <a:endParaRPr lang="en-GB" sz="1900" dirty="0">
              <a:solidFill>
                <a:srgbClr val="C00000"/>
              </a:solidFill>
            </a:endParaRPr>
          </a:p>
        </p:txBody>
      </p:sp>
      <p:pic>
        <p:nvPicPr>
          <p:cNvPr id="5" name="Picture 2" descr="C:\Documents and Settings\Silvano Fineschi\Documenti\INAF\COM\LOGO\inaf-circ-colo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447800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893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naf150x15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44016"/>
            <a:ext cx="1074222" cy="105273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207568" y="574545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CorMag was operated during the total solar eclipse of July, 11th  2010  on Tatakoto Atoll  (</a:t>
            </a:r>
            <a:r>
              <a:rPr lang="en-US" sz="2400" b="1" dirty="0" smtClean="0"/>
              <a:t>French </a:t>
            </a:r>
            <a:r>
              <a:rPr lang="en-US" sz="2400" b="1" dirty="0"/>
              <a:t>Polynesia)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24E8-B575-45B9-9D8F-DBDAF0FA334C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2" name="Picture 2" descr="C:\Documents and Settings\Silvano Fineschi\Documenti\SOLAR\GROUND\ECLIPSES\2010\PICS\IMG_9776_cropp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76" y="1196752"/>
            <a:ext cx="3055620" cy="4450080"/>
          </a:xfrm>
          <a:prstGeom prst="rect">
            <a:avLst/>
          </a:prstGeom>
          <a:noFill/>
        </p:spPr>
      </p:pic>
      <p:pic>
        <p:nvPicPr>
          <p:cNvPr id="3075" name="Picture 3" descr="C:\Documents and Settings\Silvano Fineschi\Documenti\SOLAR\GROUND\ECLIPSES\2010\DOC\TSE2010_pat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66" y="1196752"/>
            <a:ext cx="5801579" cy="4464496"/>
          </a:xfrm>
          <a:prstGeom prst="rect">
            <a:avLst/>
          </a:prstGeom>
          <a:noFill/>
        </p:spPr>
      </p:pic>
      <p:sp>
        <p:nvSpPr>
          <p:cNvPr id="11" name="CasellaDiTesto 11"/>
          <p:cNvSpPr txBox="1"/>
          <p:nvPr/>
        </p:nvSpPr>
        <p:spPr>
          <a:xfrm>
            <a:off x="1533488" y="220727"/>
            <a:ext cx="9197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Turin – Coronal Magnetograph - </a:t>
            </a:r>
            <a:r>
              <a:rPr lang="en-US" sz="4000" b="1" dirty="0" err="1" smtClean="0"/>
              <a:t>CorMag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60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2010 </a:t>
            </a:r>
            <a:r>
              <a:rPr lang="it-IT" b="1" dirty="0" err="1" smtClean="0">
                <a:solidFill>
                  <a:srgbClr val="002060"/>
                </a:solidFill>
              </a:rPr>
              <a:t>Eclipse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Results</a:t>
            </a:r>
            <a:r>
              <a:rPr lang="it-IT" b="1" dirty="0" smtClean="0">
                <a:solidFill>
                  <a:srgbClr val="002060"/>
                </a:solidFill>
              </a:rPr>
              <a:t> of </a:t>
            </a:r>
            <a:r>
              <a:rPr lang="it-IT" b="1" dirty="0" err="1" smtClean="0">
                <a:solidFill>
                  <a:srgbClr val="002060"/>
                </a:solidFill>
              </a:rPr>
              <a:t>CorMag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D:\DATA-ECLIPSE10\10.07.11-eclipse_8sec.seq_analysis\CorMagImage-NRGF_2010.07.11.18.46.38-48+EIT3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447177"/>
            <a:ext cx="5505896" cy="5223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37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olo 1"/>
          <p:cNvSpPr txBox="1">
            <a:spLocks/>
          </p:cNvSpPr>
          <p:nvPr/>
        </p:nvSpPr>
        <p:spPr>
          <a:xfrm>
            <a:off x="1566211" y="870622"/>
            <a:ext cx="7287980" cy="70207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7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66140" y="380500"/>
            <a:ext cx="919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Measured Stokes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Paramenters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FeXIV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Line  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"/>
          <a:stretch/>
        </p:blipFill>
        <p:spPr>
          <a:xfrm>
            <a:off x="0" y="2156341"/>
            <a:ext cx="4297122" cy="414500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72615" y="3508247"/>
            <a:ext cx="438462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848" y="2101345"/>
            <a:ext cx="4221472" cy="41450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31109" y="3578229"/>
            <a:ext cx="438462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FF0000"/>
                </a:solidFill>
              </a:rPr>
              <a:t>Q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0664" y="2211342"/>
            <a:ext cx="4183071" cy="414500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894949" y="3578229"/>
            <a:ext cx="438462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FF000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772655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14" y="390796"/>
            <a:ext cx="7053542" cy="1050398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FeXIV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Line 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Polarization Vector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843" y="1403626"/>
            <a:ext cx="5316628" cy="5095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3686" y="3121548"/>
            <a:ext cx="719254" cy="577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dirty="0">
                <a:solidFill>
                  <a:srgbClr val="FF0000"/>
                </a:solidFill>
              </a:rPr>
              <a:t>pB</a:t>
            </a:r>
            <a:endParaRPr lang="en-GB" sz="27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72" y="1440960"/>
            <a:ext cx="5153083" cy="50207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10138" y="3121548"/>
            <a:ext cx="501805" cy="577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700" dirty="0">
                <a:solidFill>
                  <a:srgbClr val="FF0000"/>
                </a:solidFill>
              </a:rPr>
              <a:t>β</a:t>
            </a:r>
            <a:endParaRPr lang="en-GB" sz="27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211551" y="781497"/>
                <a:ext cx="2309799" cy="7650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3600" b="1" dirty="0">
                    <a:solidFill>
                      <a:srgbClr val="C00000"/>
                    </a:solidFill>
                  </a:rPr>
                  <a:t>β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it-IT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it-IT" sz="3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3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it-IT" sz="3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func>
                          <m:funcPr>
                            <m:ctrlPr>
                              <a:rPr lang="it-IT" sz="3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t-IT" sz="3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3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𝒕𝒂𝒏</m:t>
                                </m:r>
                              </m:e>
                              <m:sup>
                                <m:r>
                                  <a:rPr lang="it-IT" sz="3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3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it-IT" sz="3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3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𝑼</m:t>
                                </m:r>
                              </m:num>
                              <m:den>
                                <m:r>
                                  <a:rPr lang="it-IT" sz="3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𝑸</m:t>
                                </m:r>
                              </m:den>
                            </m:f>
                          </m:e>
                        </m:func>
                      </m:e>
                    </m:box>
                  </m:oMath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551" y="781497"/>
                <a:ext cx="2309799" cy="765081"/>
              </a:xfrm>
              <a:prstGeom prst="rect">
                <a:avLst/>
              </a:prstGeom>
              <a:blipFill rotWithShape="0">
                <a:blip r:embed="rId4"/>
                <a:stretch>
                  <a:fillRect l="-7916" t="-9524" b="-15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182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37729"/>
            <a:ext cx="11188700" cy="706543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it-IT" sz="4000" b="1" dirty="0" err="1" smtClean="0">
                <a:solidFill>
                  <a:srgbClr val="C00000"/>
                </a:solidFill>
                <a:latin typeface="+mn-lt"/>
              </a:rPr>
              <a:t>Saturated</a:t>
            </a:r>
            <a:r>
              <a:rPr lang="it-IT" sz="4000" b="1" dirty="0" smtClean="0">
                <a:solidFill>
                  <a:srgbClr val="C00000"/>
                </a:solidFill>
                <a:latin typeface="+mn-lt"/>
              </a:rPr>
              <a:t>» </a:t>
            </a:r>
            <a:r>
              <a:rPr lang="it-IT" sz="4000" b="1" dirty="0" err="1" smtClean="0">
                <a:solidFill>
                  <a:srgbClr val="C00000"/>
                </a:solidFill>
                <a:latin typeface="+mn-lt"/>
              </a:rPr>
              <a:t>Hanle</a:t>
            </a:r>
            <a:r>
              <a:rPr lang="it-IT" sz="4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it-IT" sz="4000" b="1" dirty="0" err="1" smtClean="0">
                <a:solidFill>
                  <a:srgbClr val="C00000"/>
                </a:solidFill>
                <a:latin typeface="+mn-lt"/>
              </a:rPr>
              <a:t>effect</a:t>
            </a:r>
            <a:r>
              <a:rPr lang="it-IT" sz="4000" b="1" dirty="0" smtClean="0">
                <a:solidFill>
                  <a:srgbClr val="C00000"/>
                </a:solidFill>
                <a:latin typeface="+mn-lt"/>
              </a:rPr>
              <a:t> in the </a:t>
            </a:r>
            <a:r>
              <a:rPr lang="it-IT" sz="4000" b="1" dirty="0" err="1" smtClean="0">
                <a:solidFill>
                  <a:srgbClr val="C00000"/>
                </a:solidFill>
                <a:latin typeface="+mn-lt"/>
              </a:rPr>
              <a:t>Coronal</a:t>
            </a:r>
            <a:r>
              <a:rPr lang="it-IT" sz="4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it-IT" sz="4000" b="1" dirty="0" err="1" smtClean="0">
                <a:solidFill>
                  <a:srgbClr val="C00000"/>
                </a:solidFill>
                <a:latin typeface="+mn-lt"/>
              </a:rPr>
              <a:t>FeXIV</a:t>
            </a:r>
            <a:r>
              <a:rPr lang="it-IT" sz="4000" b="1" dirty="0" smtClean="0">
                <a:solidFill>
                  <a:srgbClr val="C00000"/>
                </a:solidFill>
                <a:latin typeface="+mn-lt"/>
              </a:rPr>
              <a:t> Line </a:t>
            </a:r>
            <a:endParaRPr lang="en-GB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8" y="1659468"/>
            <a:ext cx="5165935" cy="4601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61" y="1587717"/>
            <a:ext cx="6586512" cy="4373032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9842500" y="3774233"/>
            <a:ext cx="1784161" cy="1766419"/>
            <a:chOff x="6441092" y="2108524"/>
            <a:chExt cx="3826669" cy="4179095"/>
          </a:xfrm>
        </p:grpSpPr>
        <p:sp>
          <p:nvSpPr>
            <p:cNvPr id="65" name="Arc 55"/>
            <p:cNvSpPr>
              <a:spLocks/>
            </p:cNvSpPr>
            <p:nvPr/>
          </p:nvSpPr>
          <p:spPr bwMode="auto">
            <a:xfrm>
              <a:off x="7755543" y="5308925"/>
              <a:ext cx="2064544" cy="978694"/>
            </a:xfrm>
            <a:custGeom>
              <a:avLst/>
              <a:gdLst>
                <a:gd name="T0" fmla="*/ 0 w 43200"/>
                <a:gd name="T1" fmla="*/ 2147483647 h 21671"/>
                <a:gd name="T2" fmla="*/ 2147483647 w 43200"/>
                <a:gd name="T3" fmla="*/ 2147483647 h 21671"/>
                <a:gd name="T4" fmla="*/ 2147483647 w 43200"/>
                <a:gd name="T5" fmla="*/ 2147483647 h 21671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71"/>
                <a:gd name="T11" fmla="*/ 43200 w 43200"/>
                <a:gd name="T12" fmla="*/ 21671 h 216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71" fill="none" extrusionOk="0">
                  <a:moveTo>
                    <a:pt x="0" y="21670"/>
                  </a:moveTo>
                  <a:cubicBezTo>
                    <a:pt x="0" y="21647"/>
                    <a:pt x="0" y="2162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671" stroke="0" extrusionOk="0">
                  <a:moveTo>
                    <a:pt x="0" y="21670"/>
                  </a:moveTo>
                  <a:cubicBezTo>
                    <a:pt x="0" y="21647"/>
                    <a:pt x="0" y="2162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 sz="1350"/>
            </a:p>
          </p:txBody>
        </p:sp>
        <p:sp>
          <p:nvSpPr>
            <p:cNvPr id="66" name="Arc 6"/>
            <p:cNvSpPr>
              <a:spLocks/>
            </p:cNvSpPr>
            <p:nvPr/>
          </p:nvSpPr>
          <p:spPr bwMode="auto">
            <a:xfrm rot="-5400000">
              <a:off x="7463244" y="2686574"/>
              <a:ext cx="2696766" cy="2912269"/>
            </a:xfrm>
            <a:custGeom>
              <a:avLst/>
              <a:gdLst>
                <a:gd name="T0" fmla="*/ 2147483647 w 41172"/>
                <a:gd name="T1" fmla="*/ 2147483647 h 43200"/>
                <a:gd name="T2" fmla="*/ 0 w 41172"/>
                <a:gd name="T3" fmla="*/ 2147483647 h 43200"/>
                <a:gd name="T4" fmla="*/ 2147483647 w 41172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1172"/>
                <a:gd name="T10" fmla="*/ 0 h 43200"/>
                <a:gd name="T11" fmla="*/ 41172 w 41172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172" h="43200" fill="none" extrusionOk="0">
                  <a:moveTo>
                    <a:pt x="206" y="12033"/>
                  </a:moveTo>
                  <a:cubicBezTo>
                    <a:pt x="3846" y="4664"/>
                    <a:pt x="11353" y="-1"/>
                    <a:pt x="19572" y="0"/>
                  </a:cubicBezTo>
                  <a:cubicBezTo>
                    <a:pt x="31501" y="0"/>
                    <a:pt x="41172" y="9670"/>
                    <a:pt x="41172" y="21600"/>
                  </a:cubicBezTo>
                  <a:cubicBezTo>
                    <a:pt x="41172" y="33529"/>
                    <a:pt x="31501" y="43200"/>
                    <a:pt x="19572" y="43200"/>
                  </a:cubicBezTo>
                  <a:cubicBezTo>
                    <a:pt x="11181" y="43200"/>
                    <a:pt x="3549" y="38340"/>
                    <a:pt x="0" y="30737"/>
                  </a:cubicBezTo>
                </a:path>
                <a:path w="41172" h="43200" stroke="0" extrusionOk="0">
                  <a:moveTo>
                    <a:pt x="206" y="12033"/>
                  </a:moveTo>
                  <a:cubicBezTo>
                    <a:pt x="3846" y="4664"/>
                    <a:pt x="11353" y="-1"/>
                    <a:pt x="19572" y="0"/>
                  </a:cubicBezTo>
                  <a:cubicBezTo>
                    <a:pt x="31501" y="0"/>
                    <a:pt x="41172" y="9670"/>
                    <a:pt x="41172" y="21600"/>
                  </a:cubicBezTo>
                  <a:cubicBezTo>
                    <a:pt x="41172" y="33529"/>
                    <a:pt x="31501" y="43200"/>
                    <a:pt x="19572" y="43200"/>
                  </a:cubicBezTo>
                  <a:cubicBezTo>
                    <a:pt x="11181" y="43200"/>
                    <a:pt x="3549" y="38340"/>
                    <a:pt x="0" y="30737"/>
                  </a:cubicBezTo>
                  <a:lnTo>
                    <a:pt x="1957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 sz="1350"/>
            </a:p>
          </p:txBody>
        </p:sp>
        <p:sp>
          <p:nvSpPr>
            <p:cNvPr id="67" name="Arc 18"/>
            <p:cNvSpPr>
              <a:spLocks/>
            </p:cNvSpPr>
            <p:nvPr/>
          </p:nvSpPr>
          <p:spPr bwMode="auto">
            <a:xfrm rot="-5400000">
              <a:off x="7887703" y="3633714"/>
              <a:ext cx="1779985" cy="1701404"/>
            </a:xfrm>
            <a:custGeom>
              <a:avLst/>
              <a:gdLst>
                <a:gd name="T0" fmla="*/ 2147483647 w 41559"/>
                <a:gd name="T1" fmla="*/ 2147483647 h 43200"/>
                <a:gd name="T2" fmla="*/ 0 w 41559"/>
                <a:gd name="T3" fmla="*/ 2147483647 h 43200"/>
                <a:gd name="T4" fmla="*/ 2147483647 w 41559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1559"/>
                <a:gd name="T10" fmla="*/ 0 h 43200"/>
                <a:gd name="T11" fmla="*/ 41559 w 4155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559" h="43200" fill="none" extrusionOk="0">
                  <a:moveTo>
                    <a:pt x="207" y="12855"/>
                  </a:moveTo>
                  <a:cubicBezTo>
                    <a:pt x="3668" y="5040"/>
                    <a:pt x="11411" y="-1"/>
                    <a:pt x="19959" y="0"/>
                  </a:cubicBezTo>
                  <a:cubicBezTo>
                    <a:pt x="31888" y="0"/>
                    <a:pt x="41559" y="9670"/>
                    <a:pt x="41559" y="21600"/>
                  </a:cubicBezTo>
                  <a:cubicBezTo>
                    <a:pt x="41559" y="33529"/>
                    <a:pt x="31888" y="43200"/>
                    <a:pt x="19959" y="43200"/>
                  </a:cubicBezTo>
                  <a:cubicBezTo>
                    <a:pt x="11219" y="43200"/>
                    <a:pt x="3341" y="37933"/>
                    <a:pt x="-1" y="29858"/>
                  </a:cubicBezTo>
                </a:path>
                <a:path w="41559" h="43200" stroke="0" extrusionOk="0">
                  <a:moveTo>
                    <a:pt x="207" y="12855"/>
                  </a:moveTo>
                  <a:cubicBezTo>
                    <a:pt x="3668" y="5040"/>
                    <a:pt x="11411" y="-1"/>
                    <a:pt x="19959" y="0"/>
                  </a:cubicBezTo>
                  <a:cubicBezTo>
                    <a:pt x="31888" y="0"/>
                    <a:pt x="41559" y="9670"/>
                    <a:pt x="41559" y="21600"/>
                  </a:cubicBezTo>
                  <a:cubicBezTo>
                    <a:pt x="41559" y="33529"/>
                    <a:pt x="31888" y="43200"/>
                    <a:pt x="19959" y="43200"/>
                  </a:cubicBezTo>
                  <a:cubicBezTo>
                    <a:pt x="11219" y="43200"/>
                    <a:pt x="3341" y="37933"/>
                    <a:pt x="-1" y="29858"/>
                  </a:cubicBezTo>
                  <a:lnTo>
                    <a:pt x="19959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 sz="1350"/>
            </a:p>
          </p:txBody>
        </p:sp>
        <p:grpSp>
          <p:nvGrpSpPr>
            <p:cNvPr id="68" name="Group 59"/>
            <p:cNvGrpSpPr>
              <a:grpSpLocks/>
            </p:cNvGrpSpPr>
            <p:nvPr/>
          </p:nvGrpSpPr>
          <p:grpSpPr bwMode="auto">
            <a:xfrm>
              <a:off x="8784246" y="2108524"/>
              <a:ext cx="1066801" cy="4171950"/>
              <a:chOff x="3936" y="576"/>
              <a:chExt cx="896" cy="3504"/>
            </a:xfrm>
          </p:grpSpPr>
          <p:sp>
            <p:nvSpPr>
              <p:cNvPr id="89" name="Line 20"/>
              <p:cNvSpPr>
                <a:spLocks noChangeShapeType="1"/>
              </p:cNvSpPr>
              <p:nvPr/>
            </p:nvSpPr>
            <p:spPr bwMode="auto">
              <a:xfrm flipH="1" flipV="1">
                <a:off x="3936" y="576"/>
                <a:ext cx="0" cy="35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350"/>
              </a:p>
            </p:txBody>
          </p:sp>
          <p:sp>
            <p:nvSpPr>
              <p:cNvPr id="90" name="Arc 27"/>
              <p:cNvSpPr>
                <a:spLocks/>
              </p:cNvSpPr>
              <p:nvPr/>
            </p:nvSpPr>
            <p:spPr bwMode="auto">
              <a:xfrm>
                <a:off x="3936" y="768"/>
                <a:ext cx="418" cy="416"/>
              </a:xfrm>
              <a:custGeom>
                <a:avLst/>
                <a:gdLst>
                  <a:gd name="T0" fmla="*/ 0 w 21536"/>
                  <a:gd name="T1" fmla="*/ 0 h 21600"/>
                  <a:gd name="T2" fmla="*/ 0 w 21536"/>
                  <a:gd name="T3" fmla="*/ 0 h 21600"/>
                  <a:gd name="T4" fmla="*/ 0 w 2153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36"/>
                  <a:gd name="T10" fmla="*/ 0 h 21600"/>
                  <a:gd name="T11" fmla="*/ 21536 w 2153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36" h="21600" fill="none" extrusionOk="0">
                    <a:moveTo>
                      <a:pt x="-1" y="0"/>
                    </a:moveTo>
                    <a:cubicBezTo>
                      <a:pt x="11286" y="0"/>
                      <a:pt x="20669" y="8689"/>
                      <a:pt x="21536" y="19941"/>
                    </a:cubicBezTo>
                  </a:path>
                  <a:path w="21536" h="21600" stroke="0" extrusionOk="0">
                    <a:moveTo>
                      <a:pt x="-1" y="0"/>
                    </a:moveTo>
                    <a:cubicBezTo>
                      <a:pt x="11286" y="0"/>
                      <a:pt x="20669" y="8689"/>
                      <a:pt x="21536" y="1994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sz="1350"/>
              </a:p>
            </p:txBody>
          </p:sp>
          <p:sp>
            <p:nvSpPr>
              <p:cNvPr id="91" name="Rectangle 28"/>
              <p:cNvSpPr>
                <a:spLocks noChangeArrowheads="1"/>
              </p:cNvSpPr>
              <p:nvPr/>
            </p:nvSpPr>
            <p:spPr bwMode="auto">
              <a:xfrm>
                <a:off x="4272" y="720"/>
                <a:ext cx="56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1350" dirty="0">
                    <a:sym typeface="Symbol" pitchFamily="18" charset="2"/>
                  </a:rPr>
                  <a:t> &gt; </a:t>
                </a:r>
                <a:r>
                  <a:rPr lang="en-US" altLang="ja-JP" sz="1350" i="1" dirty="0">
                    <a:sym typeface="Symbol" pitchFamily="18" charset="2"/>
                  </a:rPr>
                  <a:t></a:t>
                </a:r>
                <a:r>
                  <a:rPr lang="en-US" altLang="ja-JP" sz="1350" i="1" baseline="-25000" dirty="0">
                    <a:sym typeface="Symbol" pitchFamily="18" charset="2"/>
                  </a:rPr>
                  <a:t>v</a:t>
                </a:r>
                <a:endParaRPr lang="en-US" altLang="ja-JP" sz="1350" i="1" dirty="0">
                  <a:sym typeface="Symbol" pitchFamily="18" charset="2"/>
                </a:endParaRPr>
              </a:p>
            </p:txBody>
          </p:sp>
        </p:grpSp>
        <p:grpSp>
          <p:nvGrpSpPr>
            <p:cNvPr id="69" name="Group 60"/>
            <p:cNvGrpSpPr>
              <a:grpSpLocks/>
            </p:cNvGrpSpPr>
            <p:nvPr/>
          </p:nvGrpSpPr>
          <p:grpSpPr bwMode="auto">
            <a:xfrm>
              <a:off x="6441092" y="2908624"/>
              <a:ext cx="2343150" cy="3371850"/>
              <a:chOff x="1968" y="1248"/>
              <a:chExt cx="1968" cy="2832"/>
            </a:xfrm>
          </p:grpSpPr>
          <p:sp>
            <p:nvSpPr>
              <p:cNvPr id="85" name="Line 21"/>
              <p:cNvSpPr>
                <a:spLocks noChangeShapeType="1"/>
              </p:cNvSpPr>
              <p:nvPr/>
            </p:nvSpPr>
            <p:spPr bwMode="auto">
              <a:xfrm flipH="1" flipV="1">
                <a:off x="1968" y="1344"/>
                <a:ext cx="1968" cy="27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350"/>
              </a:p>
            </p:txBody>
          </p:sp>
          <p:sp>
            <p:nvSpPr>
              <p:cNvPr id="86" name="Line 23"/>
              <p:cNvSpPr>
                <a:spLocks noChangeShapeType="1"/>
              </p:cNvSpPr>
              <p:nvPr/>
            </p:nvSpPr>
            <p:spPr bwMode="auto">
              <a:xfrm flipV="1">
                <a:off x="2736" y="1248"/>
                <a:ext cx="0" cy="115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350"/>
              </a:p>
            </p:txBody>
          </p:sp>
          <p:sp>
            <p:nvSpPr>
              <p:cNvPr id="87" name="Arc 30"/>
              <p:cNvSpPr>
                <a:spLocks/>
              </p:cNvSpPr>
              <p:nvPr/>
            </p:nvSpPr>
            <p:spPr bwMode="auto">
              <a:xfrm flipH="1">
                <a:off x="2256" y="1632"/>
                <a:ext cx="604" cy="943"/>
              </a:xfrm>
              <a:custGeom>
                <a:avLst/>
                <a:gdLst>
                  <a:gd name="T0" fmla="*/ 0 w 11061"/>
                  <a:gd name="T1" fmla="*/ 0 h 21437"/>
                  <a:gd name="T2" fmla="*/ 0 w 11061"/>
                  <a:gd name="T3" fmla="*/ 0 h 21437"/>
                  <a:gd name="T4" fmla="*/ 0 w 11061"/>
                  <a:gd name="T5" fmla="*/ 0 h 21437"/>
                  <a:gd name="T6" fmla="*/ 0 60000 65536"/>
                  <a:gd name="T7" fmla="*/ 0 60000 65536"/>
                  <a:gd name="T8" fmla="*/ 0 60000 65536"/>
                  <a:gd name="T9" fmla="*/ 0 w 11061"/>
                  <a:gd name="T10" fmla="*/ 0 h 21437"/>
                  <a:gd name="T11" fmla="*/ 11061 w 11061"/>
                  <a:gd name="T12" fmla="*/ 21437 h 214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061" h="21437" fill="none" extrusionOk="0">
                    <a:moveTo>
                      <a:pt x="2648" y="-1"/>
                    </a:moveTo>
                    <a:cubicBezTo>
                      <a:pt x="5622" y="367"/>
                      <a:pt x="8487" y="1349"/>
                      <a:pt x="11061" y="2883"/>
                    </a:cubicBezTo>
                  </a:path>
                  <a:path w="11061" h="21437" stroke="0" extrusionOk="0">
                    <a:moveTo>
                      <a:pt x="2648" y="-1"/>
                    </a:moveTo>
                    <a:cubicBezTo>
                      <a:pt x="5622" y="367"/>
                      <a:pt x="8487" y="1349"/>
                      <a:pt x="11061" y="2883"/>
                    </a:cubicBezTo>
                    <a:lnTo>
                      <a:pt x="0" y="2143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sz="1350"/>
              </a:p>
            </p:txBody>
          </p:sp>
          <p:sp>
            <p:nvSpPr>
              <p:cNvPr id="88" name="Rectangle 31"/>
              <p:cNvSpPr>
                <a:spLocks noChangeArrowheads="1"/>
              </p:cNvSpPr>
              <p:nvPr/>
            </p:nvSpPr>
            <p:spPr bwMode="auto">
              <a:xfrm>
                <a:off x="2160" y="1344"/>
                <a:ext cx="56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1350" dirty="0">
                    <a:sym typeface="Symbol" pitchFamily="18" charset="2"/>
                  </a:rPr>
                  <a:t> &lt; </a:t>
                </a:r>
                <a:r>
                  <a:rPr lang="en-US" altLang="ja-JP" sz="1350" i="1" dirty="0">
                    <a:sym typeface="Symbol" pitchFamily="18" charset="2"/>
                  </a:rPr>
                  <a:t></a:t>
                </a:r>
                <a:r>
                  <a:rPr lang="en-US" altLang="ja-JP" sz="1350" i="1" baseline="-25000" dirty="0">
                    <a:sym typeface="Symbol" pitchFamily="18" charset="2"/>
                  </a:rPr>
                  <a:t>v</a:t>
                </a:r>
                <a:endParaRPr lang="en-US" altLang="ja-JP" sz="1350" i="1" dirty="0">
                  <a:sym typeface="Symbol" pitchFamily="18" charset="2"/>
                </a:endParaRPr>
              </a:p>
            </p:txBody>
          </p:sp>
        </p:grpSp>
        <p:sp>
          <p:nvSpPr>
            <p:cNvPr id="70" name="Line 7"/>
            <p:cNvSpPr>
              <a:spLocks noChangeShapeType="1"/>
            </p:cNvSpPr>
            <p:nvPr/>
          </p:nvSpPr>
          <p:spPr bwMode="auto">
            <a:xfrm>
              <a:off x="8784242" y="2794324"/>
              <a:ext cx="108585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/>
            </a:p>
          </p:txBody>
        </p:sp>
        <p:sp>
          <p:nvSpPr>
            <p:cNvPr id="71" name="Line 32"/>
            <p:cNvSpPr>
              <a:spLocks noChangeShapeType="1"/>
            </p:cNvSpPr>
            <p:nvPr/>
          </p:nvSpPr>
          <p:spPr bwMode="auto">
            <a:xfrm flipH="1">
              <a:off x="7355492" y="4051624"/>
              <a:ext cx="0" cy="51435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/>
            </a:p>
          </p:txBody>
        </p:sp>
        <p:sp>
          <p:nvSpPr>
            <p:cNvPr id="72" name="Line 37"/>
            <p:cNvSpPr>
              <a:spLocks noChangeShapeType="1"/>
            </p:cNvSpPr>
            <p:nvPr/>
          </p:nvSpPr>
          <p:spPr bwMode="auto">
            <a:xfrm>
              <a:off x="8784242" y="2222824"/>
              <a:ext cx="0" cy="120015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/>
            </a:p>
          </p:txBody>
        </p:sp>
        <p:grpSp>
          <p:nvGrpSpPr>
            <p:cNvPr id="73" name="Group 61"/>
            <p:cNvGrpSpPr>
              <a:grpSpLocks/>
            </p:cNvGrpSpPr>
            <p:nvPr/>
          </p:nvGrpSpPr>
          <p:grpSpPr bwMode="auto">
            <a:xfrm>
              <a:off x="7341205" y="2354956"/>
              <a:ext cx="2914650" cy="2114550"/>
              <a:chOff x="2736" y="768"/>
              <a:chExt cx="2448" cy="1776"/>
            </a:xfrm>
          </p:grpSpPr>
          <p:sp>
            <p:nvSpPr>
              <p:cNvPr id="74" name="Line 29"/>
              <p:cNvSpPr>
                <a:spLocks noChangeShapeType="1"/>
              </p:cNvSpPr>
              <p:nvPr/>
            </p:nvSpPr>
            <p:spPr bwMode="auto">
              <a:xfrm flipH="1">
                <a:off x="2736" y="1584"/>
                <a:ext cx="228" cy="502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350"/>
              </a:p>
            </p:txBody>
          </p:sp>
          <p:sp>
            <p:nvSpPr>
              <p:cNvPr id="75" name="Line 33"/>
              <p:cNvSpPr>
                <a:spLocks noChangeShapeType="1"/>
              </p:cNvSpPr>
              <p:nvPr/>
            </p:nvSpPr>
            <p:spPr bwMode="auto">
              <a:xfrm flipH="1">
                <a:off x="2880" y="1344"/>
                <a:ext cx="384" cy="336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350"/>
              </a:p>
            </p:txBody>
          </p:sp>
          <p:sp>
            <p:nvSpPr>
              <p:cNvPr id="76" name="Line 34"/>
              <p:cNvSpPr>
                <a:spLocks noChangeShapeType="1"/>
              </p:cNvSpPr>
              <p:nvPr/>
            </p:nvSpPr>
            <p:spPr bwMode="auto">
              <a:xfrm>
                <a:off x="3696" y="768"/>
                <a:ext cx="96" cy="816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350"/>
              </a:p>
            </p:txBody>
          </p:sp>
          <p:sp>
            <p:nvSpPr>
              <p:cNvPr id="77" name="Line 35"/>
              <p:cNvSpPr>
                <a:spLocks noChangeShapeType="1"/>
              </p:cNvSpPr>
              <p:nvPr/>
            </p:nvSpPr>
            <p:spPr bwMode="auto">
              <a:xfrm>
                <a:off x="3216" y="1104"/>
                <a:ext cx="240" cy="432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350"/>
              </a:p>
            </p:txBody>
          </p:sp>
          <p:sp>
            <p:nvSpPr>
              <p:cNvPr id="78" name="Line 45"/>
              <p:cNvSpPr>
                <a:spLocks noChangeShapeType="1"/>
              </p:cNvSpPr>
              <p:nvPr/>
            </p:nvSpPr>
            <p:spPr bwMode="auto">
              <a:xfrm flipH="1" flipV="1">
                <a:off x="4560" y="1248"/>
                <a:ext cx="480" cy="432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350"/>
              </a:p>
            </p:txBody>
          </p:sp>
          <p:sp>
            <p:nvSpPr>
              <p:cNvPr id="79" name="Line 46"/>
              <p:cNvSpPr>
                <a:spLocks noChangeShapeType="1"/>
              </p:cNvSpPr>
              <p:nvPr/>
            </p:nvSpPr>
            <p:spPr bwMode="auto">
              <a:xfrm flipH="1" flipV="1">
                <a:off x="4896" y="1488"/>
                <a:ext cx="288" cy="528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350"/>
              </a:p>
            </p:txBody>
          </p:sp>
          <p:sp>
            <p:nvSpPr>
              <p:cNvPr id="80" name="Line 47"/>
              <p:cNvSpPr>
                <a:spLocks noChangeShapeType="1"/>
              </p:cNvSpPr>
              <p:nvPr/>
            </p:nvSpPr>
            <p:spPr bwMode="auto">
              <a:xfrm flipH="1" flipV="1">
                <a:off x="5184" y="2064"/>
                <a:ext cx="0" cy="48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350"/>
              </a:p>
            </p:txBody>
          </p:sp>
          <p:sp>
            <p:nvSpPr>
              <p:cNvPr id="81" name="Line 48"/>
              <p:cNvSpPr>
                <a:spLocks noChangeShapeType="1"/>
              </p:cNvSpPr>
              <p:nvPr/>
            </p:nvSpPr>
            <p:spPr bwMode="auto">
              <a:xfrm>
                <a:off x="3408" y="912"/>
                <a:ext cx="240" cy="624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350"/>
              </a:p>
            </p:txBody>
          </p:sp>
          <p:sp>
            <p:nvSpPr>
              <p:cNvPr id="82" name="Line 56"/>
              <p:cNvSpPr>
                <a:spLocks noChangeShapeType="1"/>
              </p:cNvSpPr>
              <p:nvPr/>
            </p:nvSpPr>
            <p:spPr bwMode="auto">
              <a:xfrm flipV="1">
                <a:off x="4032" y="768"/>
                <a:ext cx="96" cy="816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350"/>
              </a:p>
            </p:txBody>
          </p:sp>
          <p:sp>
            <p:nvSpPr>
              <p:cNvPr id="83" name="Line 57"/>
              <p:cNvSpPr>
                <a:spLocks noChangeShapeType="1"/>
              </p:cNvSpPr>
              <p:nvPr/>
            </p:nvSpPr>
            <p:spPr bwMode="auto">
              <a:xfrm flipV="1">
                <a:off x="4176" y="864"/>
                <a:ext cx="144" cy="672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350"/>
              </a:p>
            </p:txBody>
          </p:sp>
          <p:sp>
            <p:nvSpPr>
              <p:cNvPr id="84" name="Line 58"/>
              <p:cNvSpPr>
                <a:spLocks noChangeShapeType="1"/>
              </p:cNvSpPr>
              <p:nvPr/>
            </p:nvSpPr>
            <p:spPr bwMode="auto">
              <a:xfrm flipV="1">
                <a:off x="4368" y="1008"/>
                <a:ext cx="144" cy="48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8390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829" y="246930"/>
            <a:ext cx="7053542" cy="65570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  <a:latin typeface="+mn-lt"/>
              </a:rPr>
              <a:t>Coronal Cavity</a:t>
            </a:r>
            <a:endParaRPr lang="en-GB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712" y="1296519"/>
            <a:ext cx="5262337" cy="35246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8083" y="2109967"/>
            <a:ext cx="4975717" cy="2711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54101" y="5283315"/>
            <a:ext cx="9842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Left: </a:t>
            </a:r>
            <a:r>
              <a:rPr lang="en-GB" sz="3200" b="1" dirty="0"/>
              <a:t>M. </a:t>
            </a:r>
            <a:r>
              <a:rPr lang="en-GB" sz="3200" b="1" dirty="0" err="1"/>
              <a:t>Druckmuller</a:t>
            </a:r>
            <a:r>
              <a:rPr lang="en-GB" sz="3200" b="1" dirty="0"/>
              <a:t> </a:t>
            </a:r>
            <a:r>
              <a:rPr lang="en-GB" sz="3200" b="1" dirty="0" smtClean="0"/>
              <a:t>imaging (spatial </a:t>
            </a:r>
            <a:r>
              <a:rPr lang="en-GB" sz="3200" b="1" dirty="0"/>
              <a:t>resolution 1</a:t>
            </a:r>
            <a:r>
              <a:rPr lang="en-GB" sz="3200" b="1" dirty="0" smtClean="0"/>
              <a:t>’’).</a:t>
            </a:r>
            <a:endParaRPr lang="en-GB" sz="3200" b="1" dirty="0"/>
          </a:p>
          <a:p>
            <a:r>
              <a:rPr lang="en-GB" sz="3200" b="1" dirty="0" smtClean="0"/>
              <a:t>Right: </a:t>
            </a:r>
            <a:r>
              <a:rPr lang="en-GB" sz="3200" b="1" dirty="0" err="1" smtClean="0"/>
              <a:t>CorMag</a:t>
            </a:r>
            <a:r>
              <a:rPr lang="en-GB" sz="3200" b="1" dirty="0" smtClean="0"/>
              <a:t> polarization vector direction (res.  </a:t>
            </a:r>
            <a:r>
              <a:rPr lang="en-GB" sz="3200" b="1" dirty="0"/>
              <a:t>12.4</a:t>
            </a:r>
            <a:r>
              <a:rPr lang="en-GB" sz="3200" b="1" dirty="0" smtClean="0"/>
              <a:t>’’).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813837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922" y="1986902"/>
            <a:ext cx="4219311" cy="3799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"/>
          <a:stretch/>
        </p:blipFill>
        <p:spPr>
          <a:xfrm>
            <a:off x="6153038" y="1986900"/>
            <a:ext cx="4450832" cy="37995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06126" y="3332692"/>
            <a:ext cx="34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07004" y="3332692"/>
            <a:ext cx="34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1561" y="1986900"/>
            <a:ext cx="4049328" cy="38008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3038" y="1986899"/>
            <a:ext cx="4276496" cy="38052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00503" y="3464226"/>
            <a:ext cx="34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19836" y="3464226"/>
            <a:ext cx="342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U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6315" y="1993965"/>
            <a:ext cx="4205643" cy="37925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3038" y="2019854"/>
            <a:ext cx="4463141" cy="37666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55047" y="3425025"/>
            <a:ext cx="359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09083" y="3425025"/>
            <a:ext cx="359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Q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1587" y="1985669"/>
            <a:ext cx="4034494" cy="37152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0767" y="1993964"/>
            <a:ext cx="4400630" cy="379251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56237" y="3381614"/>
            <a:ext cx="359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solidFill>
                  <a:srgbClr val="FF0000"/>
                </a:solidFill>
              </a:rPr>
              <a:t>p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54498" y="3381614"/>
            <a:ext cx="359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58106" y="85820"/>
            <a:ext cx="79812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E Corona Forward </a:t>
            </a:r>
            <a:r>
              <a:rPr lang="en-GB" sz="3200" b="1" dirty="0" err="1">
                <a:solidFill>
                  <a:srgbClr val="C00000"/>
                </a:solidFill>
              </a:rPr>
              <a:t>modeling</a:t>
            </a:r>
            <a:r>
              <a:rPr lang="en-GB" sz="3200" b="1" dirty="0">
                <a:solidFill>
                  <a:srgbClr val="C00000"/>
                </a:solidFill>
              </a:rPr>
              <a:t> (LOS) 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</a:rPr>
              <a:t>vs</a:t>
            </a:r>
          </a:p>
          <a:p>
            <a:pPr algn="ctr"/>
            <a:r>
              <a:rPr lang="en-GB" sz="3200" b="1" dirty="0" err="1">
                <a:solidFill>
                  <a:srgbClr val="C00000"/>
                </a:solidFill>
              </a:rPr>
              <a:t>CorMag</a:t>
            </a:r>
            <a:r>
              <a:rPr lang="en-GB" sz="3200" b="1" dirty="0">
                <a:solidFill>
                  <a:srgbClr val="C00000"/>
                </a:solidFill>
              </a:rPr>
              <a:t> observations</a:t>
            </a:r>
          </a:p>
          <a:p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14098" y="5957269"/>
            <a:ext cx="252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rgbClr val="C00000"/>
                </a:solidFill>
              </a:rPr>
              <a:t>CorMag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Observations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" y="5662815"/>
            <a:ext cx="694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solidFill>
                  <a:srgbClr val="C00000"/>
                </a:solidFill>
              </a:rPr>
              <a:t>Forward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modeling</a:t>
            </a:r>
            <a:r>
              <a:rPr lang="it-IT" sz="2400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it-IT" sz="2400" dirty="0" err="1" smtClean="0">
                <a:solidFill>
                  <a:srgbClr val="C00000"/>
                </a:solidFill>
              </a:rPr>
              <a:t>Predictive</a:t>
            </a:r>
            <a:r>
              <a:rPr lang="it-IT" sz="2400" dirty="0" smtClean="0">
                <a:solidFill>
                  <a:srgbClr val="C00000"/>
                </a:solidFill>
              </a:rPr>
              <a:t> Science MHD model &amp; </a:t>
            </a:r>
          </a:p>
          <a:p>
            <a:pPr algn="ctr"/>
            <a:r>
              <a:rPr lang="it-IT" sz="2400" dirty="0" smtClean="0">
                <a:solidFill>
                  <a:srgbClr val="C00000"/>
                </a:solidFill>
              </a:rPr>
              <a:t>FORWARD Code (S. Gibson) 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95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19" grpId="1"/>
      <p:bldP spid="20" grpId="0"/>
      <p:bldP spid="20" grpId="1"/>
      <p:bldP spid="23" grpId="0"/>
      <p:bldP spid="23" grpId="1"/>
      <p:bldP spid="24" grpId="0"/>
      <p:bldP spid="24" grpId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9626" y="6279894"/>
            <a:ext cx="2743200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551097"/>
              </p:ext>
            </p:extLst>
          </p:nvPr>
        </p:nvGraphicFramePr>
        <p:xfrm>
          <a:off x="1909193" y="4437460"/>
          <a:ext cx="3365897" cy="1989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Acrobat Document" r:id="rId3" imgW="12115587" imgH="7970346" progId="AcroExch.Document.11">
                  <p:embed/>
                </p:oleObj>
              </mc:Choice>
              <mc:Fallback>
                <p:oleObj name="Acrobat Document" r:id="rId3" imgW="12115587" imgH="797034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9193" y="4437460"/>
                        <a:ext cx="3365897" cy="1989535"/>
                      </a:xfrm>
                      <a:prstGeom prst="rect">
                        <a:avLst/>
                      </a:prstGeom>
                      <a:ln w="2857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3571" y="2274198"/>
            <a:ext cx="3365634" cy="19528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73571" y="4651204"/>
            <a:ext cx="5781107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Model of global solar magnetic field based on extrapolation from </a:t>
            </a:r>
            <a:r>
              <a:rPr lang="en-GB" sz="2400" dirty="0" err="1" smtClean="0"/>
              <a:t>phototospheric</a:t>
            </a:r>
            <a:r>
              <a:rPr lang="en-GB" sz="2400" dirty="0" smtClean="0"/>
              <a:t> </a:t>
            </a:r>
            <a:r>
              <a:rPr lang="en-GB" sz="2400" dirty="0" err="1" smtClean="0"/>
              <a:t>magnetograms</a:t>
            </a:r>
            <a:r>
              <a:rPr lang="en-GB" sz="2400" dirty="0" smtClean="0"/>
              <a:t> (averaged over a Carrington rotation do) not include transient structures   </a:t>
            </a:r>
            <a:endParaRPr lang="en-GB" sz="2400" dirty="0"/>
          </a:p>
        </p:txBody>
      </p:sp>
      <p:sp>
        <p:nvSpPr>
          <p:cNvPr id="9" name="Right Arrow 8"/>
          <p:cNvSpPr/>
          <p:nvPr/>
        </p:nvSpPr>
        <p:spPr>
          <a:xfrm>
            <a:off x="5414227" y="5139408"/>
            <a:ext cx="481694" cy="440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extBox 9"/>
          <p:cNvSpPr txBox="1"/>
          <p:nvPr/>
        </p:nvSpPr>
        <p:spPr>
          <a:xfrm>
            <a:off x="1915376" y="139801"/>
            <a:ext cx="81239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C00000"/>
                </a:solidFill>
              </a:rPr>
              <a:t>US High Altitude Observatory</a:t>
            </a:r>
          </a:p>
          <a:p>
            <a:pPr algn="ctr"/>
            <a:r>
              <a:rPr lang="en-GB" sz="4400" b="1" dirty="0" smtClean="0">
                <a:solidFill>
                  <a:srgbClr val="C00000"/>
                </a:solidFill>
              </a:rPr>
              <a:t>Forward </a:t>
            </a:r>
            <a:r>
              <a:rPr lang="en-GB" sz="4400" b="1" dirty="0" err="1">
                <a:solidFill>
                  <a:srgbClr val="C00000"/>
                </a:solidFill>
              </a:rPr>
              <a:t>modeling</a:t>
            </a:r>
            <a:r>
              <a:rPr lang="en-GB" sz="4400" b="1" dirty="0">
                <a:solidFill>
                  <a:srgbClr val="C00000"/>
                </a:solidFill>
              </a:rPr>
              <a:t> </a:t>
            </a:r>
            <a:r>
              <a:rPr lang="en-GB" sz="4400" b="1" dirty="0" smtClean="0">
                <a:solidFill>
                  <a:srgbClr val="C00000"/>
                </a:solidFill>
              </a:rPr>
              <a:t>vs </a:t>
            </a:r>
          </a:p>
          <a:p>
            <a:pPr algn="ctr"/>
            <a:r>
              <a:rPr lang="en-GB" sz="4400" b="1" dirty="0" err="1" smtClean="0">
                <a:solidFill>
                  <a:srgbClr val="C00000"/>
                </a:solidFill>
              </a:rPr>
              <a:t>CorMag</a:t>
            </a:r>
            <a:r>
              <a:rPr lang="en-GB" sz="4400" b="1" dirty="0" smtClean="0">
                <a:solidFill>
                  <a:srgbClr val="C00000"/>
                </a:solidFill>
              </a:rPr>
              <a:t> observations</a:t>
            </a:r>
            <a:endParaRPr lang="en-GB" sz="4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4440" y="3694154"/>
            <a:ext cx="2449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8639" y="5910954"/>
            <a:ext cx="2449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28" y="2274196"/>
            <a:ext cx="3398858" cy="19811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66175" y="3694154"/>
            <a:ext cx="2449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" name="Rectangle 2"/>
          <p:cNvSpPr/>
          <p:nvPr/>
        </p:nvSpPr>
        <p:spPr>
          <a:xfrm>
            <a:off x="2956125" y="5121784"/>
            <a:ext cx="677333" cy="620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253476" y="3250623"/>
            <a:ext cx="677333" cy="620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824917" y="3073265"/>
            <a:ext cx="677333" cy="620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237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24E8-B575-45B9-9D8F-DBDAF0FA334C}" type="slidenum">
              <a:rPr lang="it-IT" smtClean="0"/>
              <a:pPr/>
              <a:t>18</a:t>
            </a:fld>
            <a:endParaRPr lang="it-IT" dirty="0"/>
          </a:p>
        </p:txBody>
      </p:sp>
      <p:pic>
        <p:nvPicPr>
          <p:cNvPr id="7" name="Immagine 6" descr="ls_green_red_cor_focal_planes_we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6" y="1262410"/>
            <a:ext cx="4067620" cy="3049762"/>
          </a:xfrm>
          <a:prstGeom prst="rect">
            <a:avLst/>
          </a:prstGeom>
        </p:spPr>
      </p:pic>
      <p:sp>
        <p:nvSpPr>
          <p:cNvPr id="11" name="CasellaDiTesto 8"/>
          <p:cNvSpPr txBox="1"/>
          <p:nvPr/>
        </p:nvSpPr>
        <p:spPr>
          <a:xfrm>
            <a:off x="952500" y="185192"/>
            <a:ext cx="10312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INAF-Turin </a:t>
            </a:r>
            <a:r>
              <a:rPr lang="en-US" sz="3200" b="1" dirty="0" err="1" smtClean="0">
                <a:solidFill>
                  <a:srgbClr val="C00000"/>
                </a:solidFill>
              </a:rPr>
              <a:t>CorMag</a:t>
            </a:r>
            <a:r>
              <a:rPr lang="en-US" sz="3200" b="1" dirty="0" smtClean="0">
                <a:solidFill>
                  <a:srgbClr val="C00000"/>
                </a:solidFill>
              </a:rPr>
              <a:t> (Italy) at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Lomnicky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Stit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Observatory </a:t>
            </a:r>
            <a:r>
              <a:rPr lang="it-IT" sz="3200" b="1" dirty="0" smtClean="0">
                <a:solidFill>
                  <a:srgbClr val="C00000"/>
                </a:solidFill>
              </a:rPr>
              <a:t>(</a:t>
            </a:r>
            <a:r>
              <a:rPr lang="it-IT" sz="3200" b="1" dirty="0" err="1" smtClean="0">
                <a:solidFill>
                  <a:srgbClr val="C00000"/>
                </a:solidFill>
              </a:rPr>
              <a:t>Slovakia</a:t>
            </a:r>
            <a:r>
              <a:rPr lang="it-IT" sz="3200" b="1" dirty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228597" y="1402080"/>
            <a:ext cx="53760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COST Short Term Scientific Missions</a:t>
            </a:r>
          </a:p>
          <a:p>
            <a:r>
              <a:rPr lang="en-GB" sz="2800" dirty="0" smtClean="0"/>
              <a:t>LSO contact: </a:t>
            </a:r>
            <a:r>
              <a:rPr lang="en-GB" sz="2800" dirty="0" err="1" smtClean="0"/>
              <a:t>Dr.</a:t>
            </a:r>
            <a:r>
              <a:rPr lang="en-GB" sz="2800" dirty="0" smtClean="0"/>
              <a:t> Jan </a:t>
            </a:r>
            <a:r>
              <a:rPr lang="en-GB" sz="2800" dirty="0" err="1" smtClean="0"/>
              <a:t>Rybak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October 2013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April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June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September 2015 </a:t>
            </a:r>
            <a:endParaRPr lang="en-US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95" y="4451842"/>
            <a:ext cx="5595205" cy="222674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15" y="4064617"/>
            <a:ext cx="3979185" cy="265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6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3" y="3014505"/>
            <a:ext cx="7294880" cy="349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24E8-B575-45B9-9D8F-DBDAF0FA334C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11" name="CasellaDiTesto 8"/>
          <p:cNvSpPr txBox="1"/>
          <p:nvPr/>
        </p:nvSpPr>
        <p:spPr>
          <a:xfrm>
            <a:off x="952500" y="185192"/>
            <a:ext cx="10312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Turin </a:t>
            </a:r>
            <a:r>
              <a:rPr lang="en-US" sz="3200" b="1" dirty="0" err="1" smtClean="0">
                <a:solidFill>
                  <a:srgbClr val="C00000"/>
                </a:solidFill>
              </a:rPr>
              <a:t>CorMag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at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Lomnicky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Stit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Observatory </a:t>
            </a:r>
            <a:r>
              <a:rPr lang="it-IT" sz="3200" b="1" dirty="0" smtClean="0">
                <a:solidFill>
                  <a:srgbClr val="C00000"/>
                </a:solidFill>
              </a:rPr>
              <a:t>(</a:t>
            </a:r>
            <a:r>
              <a:rPr lang="it-IT" sz="3200" b="1" dirty="0" err="1" smtClean="0">
                <a:solidFill>
                  <a:srgbClr val="C00000"/>
                </a:solidFill>
              </a:rPr>
              <a:t>Slovakia</a:t>
            </a:r>
            <a:r>
              <a:rPr lang="it-IT" sz="3200" b="1" dirty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" name="Immagine 8" descr="P122044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62410"/>
            <a:ext cx="5174991" cy="386468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87680" y="1262410"/>
            <a:ext cx="64227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STSM  October 2013, April 2014: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 smtClean="0"/>
              <a:t>Opto-mech</a:t>
            </a:r>
            <a:r>
              <a:rPr lang="en-GB" sz="2800" dirty="0" smtClean="0"/>
              <a:t> coupling filter-coronagraph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Control &amp; Data Acquisition 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931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OUTLINE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6101"/>
            <a:ext cx="10515600" cy="4360862"/>
          </a:xfrm>
        </p:spPr>
        <p:txBody>
          <a:bodyPr>
            <a:normAutofit/>
          </a:bodyPr>
          <a:lstStyle/>
          <a:p>
            <a:r>
              <a:rPr lang="it-IT" dirty="0" err="1" smtClean="0"/>
              <a:t>Hanle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r>
              <a:rPr lang="it-IT" dirty="0" smtClean="0"/>
              <a:t> of line linear </a:t>
            </a:r>
            <a:r>
              <a:rPr lang="it-IT" dirty="0" err="1" smtClean="0"/>
              <a:t>polarization</a:t>
            </a:r>
            <a:r>
              <a:rPr lang="it-IT" dirty="0" smtClean="0"/>
              <a:t> by </a:t>
            </a:r>
            <a:r>
              <a:rPr lang="it-IT" dirty="0" err="1" smtClean="0"/>
              <a:t>resonance</a:t>
            </a:r>
            <a:r>
              <a:rPr lang="it-IT" dirty="0" smtClean="0"/>
              <a:t> </a:t>
            </a:r>
            <a:r>
              <a:rPr lang="it-IT" dirty="0" err="1" smtClean="0"/>
              <a:t>scattering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/>
              <a:t> </a:t>
            </a:r>
            <a:r>
              <a:rPr lang="it-IT" dirty="0" err="1" smtClean="0"/>
              <a:t>diagnostics</a:t>
            </a:r>
            <a:r>
              <a:rPr lang="it-IT" dirty="0" smtClean="0"/>
              <a:t> </a:t>
            </a:r>
            <a:r>
              <a:rPr lang="it-IT" dirty="0" err="1" smtClean="0"/>
              <a:t>tool</a:t>
            </a:r>
            <a:r>
              <a:rPr lang="it-IT" dirty="0" smtClean="0"/>
              <a:t> to probe the </a:t>
            </a:r>
            <a:r>
              <a:rPr lang="it-IT" dirty="0" err="1" smtClean="0"/>
              <a:t>coronal</a:t>
            </a:r>
            <a:r>
              <a:rPr lang="it-IT" dirty="0" smtClean="0"/>
              <a:t>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fields</a:t>
            </a:r>
            <a:endParaRPr lang="it-IT" dirty="0"/>
          </a:p>
          <a:p>
            <a:r>
              <a:rPr lang="it-IT" dirty="0" err="1" smtClean="0"/>
              <a:t>Turin</a:t>
            </a:r>
            <a:r>
              <a:rPr lang="it-IT" dirty="0" smtClean="0"/>
              <a:t> Liquid Crystal </a:t>
            </a:r>
            <a:r>
              <a:rPr lang="it-IT" dirty="0" err="1" smtClean="0"/>
              <a:t>spectro-polarimeter</a:t>
            </a:r>
            <a:r>
              <a:rPr lang="it-IT" dirty="0" smtClean="0"/>
              <a:t> for </a:t>
            </a:r>
            <a:r>
              <a:rPr lang="it-IT" dirty="0" err="1" smtClean="0"/>
              <a:t>Coronal</a:t>
            </a:r>
            <a:r>
              <a:rPr lang="it-IT" dirty="0" smtClean="0"/>
              <a:t> </a:t>
            </a:r>
            <a:r>
              <a:rPr lang="it-IT" dirty="0" err="1" smtClean="0"/>
              <a:t>Magnetography</a:t>
            </a:r>
            <a:r>
              <a:rPr lang="it-IT" dirty="0" smtClean="0"/>
              <a:t> (</a:t>
            </a:r>
            <a:r>
              <a:rPr lang="it-IT" dirty="0" err="1" smtClean="0"/>
              <a:t>CorMag</a:t>
            </a:r>
            <a:r>
              <a:rPr lang="it-IT" dirty="0" smtClean="0"/>
              <a:t>)</a:t>
            </a:r>
          </a:p>
          <a:p>
            <a:r>
              <a:rPr lang="it-IT" dirty="0" smtClean="0"/>
              <a:t>2010 </a:t>
            </a:r>
            <a:r>
              <a:rPr lang="it-IT" dirty="0" err="1" smtClean="0"/>
              <a:t>Eclipse</a:t>
            </a:r>
            <a:r>
              <a:rPr lang="it-IT" dirty="0" smtClean="0"/>
              <a:t> </a:t>
            </a:r>
            <a:r>
              <a:rPr lang="it-IT" dirty="0" err="1" smtClean="0"/>
              <a:t>observations</a:t>
            </a:r>
            <a:r>
              <a:rPr lang="it-IT" dirty="0" smtClean="0"/>
              <a:t> of the </a:t>
            </a:r>
            <a:r>
              <a:rPr lang="it-IT" dirty="0" err="1" smtClean="0"/>
              <a:t>coronal</a:t>
            </a:r>
            <a:r>
              <a:rPr lang="it-IT" dirty="0" smtClean="0"/>
              <a:t> </a:t>
            </a:r>
            <a:r>
              <a:rPr lang="it-IT" dirty="0" err="1" smtClean="0"/>
              <a:t>FeXIV</a:t>
            </a:r>
            <a:r>
              <a:rPr lang="it-IT" dirty="0" smtClean="0"/>
              <a:t> 530.3 nm linear </a:t>
            </a:r>
            <a:r>
              <a:rPr lang="it-IT" dirty="0" err="1" smtClean="0"/>
              <a:t>polarization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CorMag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Lomnicky</a:t>
            </a:r>
            <a:r>
              <a:rPr lang="it-IT" dirty="0" smtClean="0"/>
              <a:t> </a:t>
            </a:r>
            <a:r>
              <a:rPr lang="it-IT" dirty="0" err="1" smtClean="0"/>
              <a:t>Observatory</a:t>
            </a:r>
            <a:r>
              <a:rPr lang="it-IT" dirty="0" smtClean="0"/>
              <a:t> – STSM of COST Action MP1104</a:t>
            </a:r>
            <a:endParaRPr lang="it-IT" dirty="0" smtClean="0"/>
          </a:p>
          <a:p>
            <a:r>
              <a:rPr lang="it-IT" dirty="0" smtClean="0"/>
              <a:t>Future </a:t>
            </a:r>
            <a:r>
              <a:rPr lang="it-IT" dirty="0" err="1" smtClean="0"/>
              <a:t>spectro-polarimeters</a:t>
            </a:r>
            <a:r>
              <a:rPr lang="it-IT" dirty="0" smtClean="0"/>
              <a:t> for </a:t>
            </a:r>
            <a:r>
              <a:rPr lang="it-IT" dirty="0" err="1" smtClean="0"/>
              <a:t>ground</a:t>
            </a:r>
            <a:r>
              <a:rPr lang="it-IT" dirty="0" smtClean="0"/>
              <a:t>- and </a:t>
            </a:r>
            <a:r>
              <a:rPr lang="it-IT" dirty="0" err="1" smtClean="0"/>
              <a:t>space-based</a:t>
            </a:r>
            <a:r>
              <a:rPr lang="it-IT" dirty="0" smtClean="0"/>
              <a:t> </a:t>
            </a:r>
            <a:r>
              <a:rPr lang="it-IT" dirty="0" err="1" smtClean="0"/>
              <a:t>coronal</a:t>
            </a:r>
            <a:r>
              <a:rPr lang="it-IT" dirty="0" smtClean="0"/>
              <a:t> </a:t>
            </a:r>
            <a:r>
              <a:rPr lang="it-IT" dirty="0" err="1" smtClean="0"/>
              <a:t>magnetometers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3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24E8-B575-45B9-9D8F-DBDAF0FA334C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11" name="CasellaDiTesto 8"/>
          <p:cNvSpPr txBox="1"/>
          <p:nvPr/>
        </p:nvSpPr>
        <p:spPr>
          <a:xfrm>
            <a:off x="952500" y="185192"/>
            <a:ext cx="10312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Turin </a:t>
            </a:r>
            <a:r>
              <a:rPr lang="en-US" sz="3200" b="1" dirty="0" err="1" smtClean="0">
                <a:solidFill>
                  <a:srgbClr val="C00000"/>
                </a:solidFill>
              </a:rPr>
              <a:t>CorMag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at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Lomnicky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Stit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Observatory </a:t>
            </a:r>
            <a:r>
              <a:rPr lang="it-IT" sz="3200" b="1" dirty="0" smtClean="0">
                <a:solidFill>
                  <a:srgbClr val="C00000"/>
                </a:solidFill>
              </a:rPr>
              <a:t>(</a:t>
            </a:r>
            <a:r>
              <a:rPr lang="it-IT" sz="3200" b="1" dirty="0" err="1" smtClean="0">
                <a:solidFill>
                  <a:srgbClr val="C00000"/>
                </a:solidFill>
              </a:rPr>
              <a:t>Slovakia</a:t>
            </a:r>
            <a:r>
              <a:rPr lang="it-IT" sz="3200" b="1" dirty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2" descr="line_line_center_polarizations_examp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020" y="2613115"/>
            <a:ext cx="5224780" cy="409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628265"/>
            <a:ext cx="5048250" cy="40932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87680" y="1262410"/>
            <a:ext cx="114409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STSM June 2014: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Changed filter-coronagraph optical coupling: collimated beam =&gt; focussed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First light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651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24E8-B575-45B9-9D8F-DBDAF0FA334C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11" name="CasellaDiTesto 8"/>
          <p:cNvSpPr txBox="1"/>
          <p:nvPr/>
        </p:nvSpPr>
        <p:spPr>
          <a:xfrm>
            <a:off x="952500" y="185192"/>
            <a:ext cx="10312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Turin </a:t>
            </a:r>
            <a:r>
              <a:rPr lang="en-US" sz="3200" b="1" dirty="0" err="1" smtClean="0">
                <a:solidFill>
                  <a:srgbClr val="C00000"/>
                </a:solidFill>
              </a:rPr>
              <a:t>CorMag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at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Lomnicky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Stit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Observatory </a:t>
            </a:r>
            <a:r>
              <a:rPr lang="it-IT" sz="3200" b="1" dirty="0" smtClean="0">
                <a:solidFill>
                  <a:srgbClr val="C00000"/>
                </a:solidFill>
              </a:rPr>
              <a:t>(</a:t>
            </a:r>
            <a:r>
              <a:rPr lang="it-IT" sz="3200" b="1" dirty="0" err="1" smtClean="0">
                <a:solidFill>
                  <a:srgbClr val="C00000"/>
                </a:solidFill>
              </a:rPr>
              <a:t>Slovakia</a:t>
            </a:r>
            <a:r>
              <a:rPr lang="it-IT" sz="3200" b="1" dirty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87680" y="1262410"/>
            <a:ext cx="104807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STSM September 2015: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Cleaned Turin-filter from optical oil leak =&gt; removed parasitic ghosts</a:t>
            </a:r>
          </a:p>
          <a:p>
            <a:endParaRPr lang="en-US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8" y="2339628"/>
            <a:ext cx="5073692" cy="39582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05" y="2339628"/>
            <a:ext cx="5017938" cy="39582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90" y="2415728"/>
            <a:ext cx="7620538" cy="394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3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24E8-B575-45B9-9D8F-DBDAF0FA334C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11" name="CasellaDiTesto 8"/>
          <p:cNvSpPr txBox="1"/>
          <p:nvPr/>
        </p:nvSpPr>
        <p:spPr>
          <a:xfrm>
            <a:off x="952500" y="185192"/>
            <a:ext cx="10312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Turin </a:t>
            </a:r>
            <a:r>
              <a:rPr lang="en-US" sz="3200" b="1" dirty="0" err="1" smtClean="0">
                <a:solidFill>
                  <a:srgbClr val="C00000"/>
                </a:solidFill>
              </a:rPr>
              <a:t>CorMag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at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Lomnicky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Stit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Observatory </a:t>
            </a:r>
            <a:r>
              <a:rPr lang="it-IT" sz="3200" b="1" dirty="0" smtClean="0">
                <a:solidFill>
                  <a:srgbClr val="C00000"/>
                </a:solidFill>
              </a:rPr>
              <a:t>(</a:t>
            </a:r>
            <a:r>
              <a:rPr lang="it-IT" sz="3200" b="1" dirty="0" err="1" smtClean="0">
                <a:solidFill>
                  <a:srgbClr val="C00000"/>
                </a:solidFill>
              </a:rPr>
              <a:t>Slovakia</a:t>
            </a:r>
            <a:r>
              <a:rPr lang="it-IT" sz="3200" b="1" dirty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905007" y="1262410"/>
            <a:ext cx="938410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Lesson learned: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Optical coupling Filter-Coronagraph =&gt; single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Climatic conditions: thermal, coronal sky is rare.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Instrumental </a:t>
            </a:r>
            <a:r>
              <a:rPr lang="en-GB" sz="3200" dirty="0"/>
              <a:t>c</a:t>
            </a:r>
            <a:r>
              <a:rPr lang="en-GB" sz="3200" dirty="0" smtClean="0"/>
              <a:t>leanliness for coronal observations</a:t>
            </a:r>
            <a:endParaRPr lang="en-GB" sz="3200" dirty="0"/>
          </a:p>
          <a:p>
            <a:r>
              <a:rPr lang="en-GB" sz="3200" dirty="0" smtClean="0"/>
              <a:t>	(both Filter &amp; Coronagraph)</a:t>
            </a:r>
            <a:endParaRPr lang="en-US" sz="32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7" y="4316830"/>
            <a:ext cx="9040364" cy="254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9575" y="82549"/>
            <a:ext cx="8839200" cy="511811"/>
          </a:xfrm>
        </p:spPr>
        <p:txBody>
          <a:bodyPr anchor="t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ESA </a:t>
            </a:r>
            <a:r>
              <a:rPr lang="en-US" sz="2800" b="1" dirty="0" smtClean="0">
                <a:solidFill>
                  <a:srgbClr val="002060"/>
                </a:solidFill>
              </a:rPr>
              <a:t>PROBA-3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Formation-Flying Coronagraph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101" name="Picture 2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9016" y="594360"/>
            <a:ext cx="4845050" cy="3587750"/>
          </a:xfrm>
          <a:noFill/>
        </p:spPr>
      </p:pic>
      <p:sp>
        <p:nvSpPr>
          <p:cNvPr id="4103" name="Text Box 28"/>
          <p:cNvSpPr txBox="1">
            <a:spLocks noChangeArrowheads="1"/>
          </p:cNvSpPr>
          <p:nvPr/>
        </p:nvSpPr>
        <p:spPr bwMode="auto">
          <a:xfrm>
            <a:off x="1957070" y="4251961"/>
            <a:ext cx="8223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A coronagraph with the external </a:t>
            </a:r>
            <a:r>
              <a:rPr lang="en-US" sz="2000" b="1" i="1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occulter</a:t>
            </a:r>
            <a:r>
              <a:rPr lang="en-US" sz="2000" b="1" i="1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 on one spacecraft and the optical instrument on the other spacecraft at ~150 meters from the first one.</a:t>
            </a:r>
            <a:endParaRPr lang="fr-FR" sz="2000" b="1" i="1" dirty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4105" name="Picture 3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8216" y="545148"/>
            <a:ext cx="3962400" cy="3702050"/>
          </a:xfrm>
          <a:noFill/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529016" y="5248240"/>
            <a:ext cx="9578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srgbClr val="FF6600"/>
                </a:solidFill>
              </a:rPr>
              <a:t>Proba-3 – </a:t>
            </a:r>
            <a:r>
              <a:rPr lang="it-IT" b="1" i="1" dirty="0">
                <a:solidFill>
                  <a:srgbClr val="FF6600"/>
                </a:solidFill>
              </a:rPr>
              <a:t>ESA: </a:t>
            </a:r>
            <a:r>
              <a:rPr lang="it-IT" b="1" i="1" dirty="0" err="1">
                <a:solidFill>
                  <a:srgbClr val="FF6600"/>
                </a:solidFill>
              </a:rPr>
              <a:t>launch</a:t>
            </a:r>
            <a:r>
              <a:rPr lang="it-IT" b="1" i="1" dirty="0">
                <a:solidFill>
                  <a:srgbClr val="FF6600"/>
                </a:solidFill>
              </a:rPr>
              <a:t> </a:t>
            </a:r>
            <a:r>
              <a:rPr lang="it-IT" b="1" i="1" dirty="0" smtClean="0">
                <a:solidFill>
                  <a:srgbClr val="FF6600"/>
                </a:solidFill>
              </a:rPr>
              <a:t>2018. </a:t>
            </a:r>
            <a:r>
              <a:rPr lang="it-IT" b="1" i="1" dirty="0">
                <a:solidFill>
                  <a:srgbClr val="FF6600"/>
                </a:solidFill>
              </a:rPr>
              <a:t>ASPIICS: 2009 </a:t>
            </a:r>
            <a:r>
              <a:rPr lang="it-IT" b="1" i="1" dirty="0" err="1">
                <a:solidFill>
                  <a:srgbClr val="FF6600"/>
                </a:solidFill>
              </a:rPr>
              <a:t>selection</a:t>
            </a:r>
            <a:r>
              <a:rPr lang="it-IT" b="1" i="1" dirty="0">
                <a:solidFill>
                  <a:srgbClr val="FF6600"/>
                </a:solidFill>
              </a:rPr>
              <a:t>; 2010 </a:t>
            </a:r>
            <a:r>
              <a:rPr lang="it-IT" b="1" i="1" dirty="0" err="1" smtClean="0">
                <a:solidFill>
                  <a:srgbClr val="FF6600"/>
                </a:solidFill>
              </a:rPr>
              <a:t>Phase</a:t>
            </a:r>
            <a:r>
              <a:rPr lang="it-IT" b="1" i="1" dirty="0" smtClean="0">
                <a:solidFill>
                  <a:srgbClr val="FF6600"/>
                </a:solidFill>
              </a:rPr>
              <a:t>-A; </a:t>
            </a:r>
            <a:r>
              <a:rPr lang="it-IT" b="1" i="1" dirty="0">
                <a:solidFill>
                  <a:srgbClr val="FF6600"/>
                </a:solidFill>
              </a:rPr>
              <a:t>2011 </a:t>
            </a:r>
            <a:r>
              <a:rPr lang="it-IT" b="1" i="1" dirty="0" err="1" smtClean="0">
                <a:solidFill>
                  <a:srgbClr val="FF6600"/>
                </a:solidFill>
              </a:rPr>
              <a:t>Phase</a:t>
            </a:r>
            <a:r>
              <a:rPr lang="it-IT" b="1" i="1" dirty="0" smtClean="0">
                <a:solidFill>
                  <a:srgbClr val="FF6600"/>
                </a:solidFill>
              </a:rPr>
              <a:t>-B; </a:t>
            </a:r>
            <a:r>
              <a:rPr lang="it-IT" b="1" i="1" dirty="0" err="1" smtClean="0">
                <a:solidFill>
                  <a:srgbClr val="FF6600"/>
                </a:solidFill>
              </a:rPr>
              <a:t>Phase</a:t>
            </a:r>
            <a:r>
              <a:rPr lang="it-IT" b="1" i="1" dirty="0" smtClean="0">
                <a:solidFill>
                  <a:srgbClr val="FF6600"/>
                </a:solidFill>
              </a:rPr>
              <a:t> C/D 2015</a:t>
            </a:r>
            <a:endParaRPr lang="it-IT" b="1" i="1" dirty="0">
              <a:solidFill>
                <a:srgbClr val="FF66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" y="4247198"/>
            <a:ext cx="12026386" cy="15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8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 smtClean="0"/>
              <a:t>Summary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825625"/>
            <a:ext cx="10769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 smtClean="0"/>
              <a:t>Spectro-polarimetry</a:t>
            </a:r>
            <a:r>
              <a:rPr lang="it-IT" dirty="0" smtClean="0"/>
              <a:t> of </a:t>
            </a:r>
            <a:r>
              <a:rPr lang="it-IT" dirty="0" err="1" smtClean="0"/>
              <a:t>coronal</a:t>
            </a:r>
            <a:r>
              <a:rPr lang="it-IT" dirty="0" smtClean="0"/>
              <a:t> line-</a:t>
            </a:r>
            <a:r>
              <a:rPr lang="it-IT" dirty="0" err="1" smtClean="0"/>
              <a:t>emission</a:t>
            </a:r>
            <a:r>
              <a:rPr lang="it-IT" dirty="0" smtClean="0"/>
              <a:t> in the </a:t>
            </a:r>
            <a:r>
              <a:rPr lang="it-IT" dirty="0" err="1" smtClean="0"/>
              <a:t>visible</a:t>
            </a:r>
            <a:r>
              <a:rPr lang="it-IT" dirty="0" smtClean="0"/>
              <a:t>-light </a:t>
            </a:r>
            <a:r>
              <a:rPr lang="it-IT" dirty="0" err="1" smtClean="0"/>
              <a:t>wavelength</a:t>
            </a:r>
            <a:r>
              <a:rPr lang="it-IT" dirty="0" smtClean="0"/>
              <a:t> </a:t>
            </a:r>
            <a:r>
              <a:rPr lang="it-IT" dirty="0" err="1" smtClean="0"/>
              <a:t>spectrum</a:t>
            </a:r>
            <a:r>
              <a:rPr lang="it-IT" dirty="0" smtClean="0"/>
              <a:t> («</a:t>
            </a:r>
            <a:r>
              <a:rPr lang="it-IT" dirty="0" err="1" smtClean="0"/>
              <a:t>forbidden</a:t>
            </a:r>
            <a:r>
              <a:rPr lang="it-IT" dirty="0" smtClean="0"/>
              <a:t> </a:t>
            </a:r>
            <a:r>
              <a:rPr lang="it-IT" dirty="0" err="1" smtClean="0"/>
              <a:t>lines</a:t>
            </a:r>
            <a:r>
              <a:rPr lang="it-IT" dirty="0" smtClean="0"/>
              <a:t>»)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demonstrated</a:t>
            </a:r>
            <a:r>
              <a:rPr lang="it-IT" dirty="0" smtClean="0"/>
              <a:t> to </a:t>
            </a:r>
            <a:r>
              <a:rPr lang="it-IT" dirty="0" err="1" smtClean="0"/>
              <a:t>yield</a:t>
            </a:r>
            <a:r>
              <a:rPr lang="it-IT" dirty="0" smtClean="0"/>
              <a:t> a </a:t>
            </a:r>
            <a:r>
              <a:rPr lang="it-IT" dirty="0" err="1" smtClean="0"/>
              <a:t>valuable</a:t>
            </a:r>
            <a:r>
              <a:rPr lang="it-IT" dirty="0" smtClean="0"/>
              <a:t> </a:t>
            </a:r>
            <a:r>
              <a:rPr lang="it-IT" dirty="0" err="1" smtClean="0"/>
              <a:t>diagnostics</a:t>
            </a:r>
            <a:r>
              <a:rPr lang="it-IT" dirty="0" smtClean="0"/>
              <a:t> </a:t>
            </a:r>
            <a:r>
              <a:rPr lang="it-IT" dirty="0" err="1" smtClean="0"/>
              <a:t>tool</a:t>
            </a:r>
            <a:r>
              <a:rPr lang="it-IT" dirty="0" smtClean="0"/>
              <a:t> of the </a:t>
            </a:r>
            <a:r>
              <a:rPr lang="it-IT" dirty="0" err="1" smtClean="0"/>
              <a:t>coronal</a:t>
            </a:r>
            <a:r>
              <a:rPr lang="it-IT" dirty="0" smtClean="0"/>
              <a:t>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err="1" smtClean="0"/>
              <a:t>Turin</a:t>
            </a:r>
            <a:r>
              <a:rPr lang="it-IT" dirty="0" smtClean="0"/>
              <a:t> </a:t>
            </a:r>
            <a:r>
              <a:rPr lang="it-IT" dirty="0" err="1" smtClean="0"/>
              <a:t>CorMag</a:t>
            </a:r>
            <a:r>
              <a:rPr lang="it-IT" dirty="0"/>
              <a:t> </a:t>
            </a:r>
            <a:r>
              <a:rPr lang="it-IT" dirty="0" err="1" smtClean="0"/>
              <a:t>installed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of the </a:t>
            </a:r>
            <a:r>
              <a:rPr lang="it-IT" dirty="0" err="1" smtClean="0"/>
              <a:t>two</a:t>
            </a:r>
            <a:r>
              <a:rPr lang="it-IT" dirty="0" smtClean="0"/>
              <a:t> the </a:t>
            </a:r>
            <a:r>
              <a:rPr lang="it-IT" dirty="0" err="1" smtClean="0"/>
              <a:t>coronagraphs</a:t>
            </a:r>
            <a:r>
              <a:rPr lang="it-IT" dirty="0" smtClean="0"/>
              <a:t> of the </a:t>
            </a:r>
            <a:r>
              <a:rPr lang="it-IT" dirty="0" err="1" smtClean="0"/>
              <a:t>Lomnicky</a:t>
            </a:r>
            <a:r>
              <a:rPr lang="it-IT" dirty="0" smtClean="0"/>
              <a:t> </a:t>
            </a:r>
            <a:r>
              <a:rPr lang="it-IT" dirty="0" err="1" smtClean="0"/>
              <a:t>Stit</a:t>
            </a:r>
            <a:r>
              <a:rPr lang="it-IT" dirty="0" smtClean="0"/>
              <a:t> </a:t>
            </a:r>
            <a:r>
              <a:rPr lang="it-IT" dirty="0" err="1" smtClean="0"/>
              <a:t>Observatory</a:t>
            </a:r>
            <a:r>
              <a:rPr lang="it-IT" dirty="0" smtClean="0"/>
              <a:t> </a:t>
            </a:r>
            <a:r>
              <a:rPr lang="it-IT" dirty="0" err="1" smtClean="0"/>
              <a:t>thanks</a:t>
            </a:r>
            <a:r>
              <a:rPr lang="it-IT" dirty="0" smtClean="0"/>
              <a:t> to COST Action 1104 STSM. </a:t>
            </a:r>
          </a:p>
          <a:p>
            <a:r>
              <a:rPr lang="it-IT" dirty="0" smtClean="0"/>
              <a:t>Ground </a:t>
            </a:r>
            <a:r>
              <a:rPr lang="it-IT" dirty="0" err="1" smtClean="0"/>
              <a:t>based</a:t>
            </a:r>
            <a:r>
              <a:rPr lang="it-IT" dirty="0" smtClean="0"/>
              <a:t> </a:t>
            </a:r>
            <a:r>
              <a:rPr lang="it-IT" dirty="0" err="1" smtClean="0"/>
              <a:t>coronagraphs</a:t>
            </a:r>
            <a:r>
              <a:rPr lang="it-IT" dirty="0" smtClean="0"/>
              <a:t> </a:t>
            </a:r>
            <a:r>
              <a:rPr lang="it-IT" dirty="0" err="1" smtClean="0"/>
              <a:t>provide</a:t>
            </a:r>
            <a:r>
              <a:rPr lang="it-IT" dirty="0" err="1" smtClean="0"/>
              <a:t>s</a:t>
            </a:r>
            <a:r>
              <a:rPr lang="it-IT" dirty="0" smtClean="0"/>
              <a:t> </a:t>
            </a:r>
            <a:r>
              <a:rPr lang="it-IT" dirty="0" err="1" smtClean="0"/>
              <a:t>valuable</a:t>
            </a:r>
            <a:r>
              <a:rPr lang="it-IT" dirty="0" smtClean="0"/>
              <a:t> «test-</a:t>
            </a:r>
            <a:r>
              <a:rPr lang="it-IT" dirty="0" err="1" smtClean="0"/>
              <a:t>beds</a:t>
            </a:r>
            <a:r>
              <a:rPr lang="it-IT" dirty="0" smtClean="0"/>
              <a:t>» for n</a:t>
            </a:r>
            <a:r>
              <a:rPr lang="it-IT" dirty="0" smtClean="0"/>
              <a:t>ew </a:t>
            </a:r>
            <a:r>
              <a:rPr lang="it-IT" dirty="0" err="1" smtClean="0"/>
              <a:t>space-based</a:t>
            </a:r>
            <a:r>
              <a:rPr lang="it-IT" dirty="0" smtClean="0"/>
              <a:t> </a:t>
            </a:r>
            <a:r>
              <a:rPr lang="it-IT" dirty="0" err="1" smtClean="0"/>
              <a:t>observatories</a:t>
            </a:r>
            <a:r>
              <a:rPr lang="it-IT" dirty="0" smtClean="0"/>
              <a:t> with </a:t>
            </a:r>
            <a:r>
              <a:rPr lang="it-IT" dirty="0" err="1" smtClean="0"/>
              <a:t>visible</a:t>
            </a:r>
            <a:r>
              <a:rPr lang="it-IT" dirty="0" smtClean="0"/>
              <a:t>-light </a:t>
            </a:r>
            <a:r>
              <a:rPr lang="it-IT" dirty="0" err="1" smtClean="0"/>
              <a:t>spectro-polarimetry</a:t>
            </a:r>
            <a:endParaRPr lang="it-IT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24E8-B575-45B9-9D8F-DBDAF0FA334C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10" name="Triangolo isoscele 9">
            <a:hlinkClick r:id="rId2" action="ppaction://program"/>
          </p:cNvPr>
          <p:cNvSpPr/>
          <p:nvPr/>
        </p:nvSpPr>
        <p:spPr>
          <a:xfrm rot="5400000">
            <a:off x="3286544" y="532176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75520" y="1700808"/>
            <a:ext cx="3744416" cy="1944216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HAO </a:t>
            </a:r>
            <a:r>
              <a:rPr lang="it-IT" sz="44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CoMP</a:t>
            </a:r>
            <a:r>
              <a:rPr lang="it-IT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LC </a:t>
            </a:r>
            <a:r>
              <a:rPr lang="it-IT" sz="44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Lyot</a:t>
            </a:r>
            <a:r>
              <a:rPr lang="it-IT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44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filter</a:t>
            </a:r>
            <a:r>
              <a:rPr lang="it-IT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&amp; </a:t>
            </a:r>
            <a:r>
              <a:rPr lang="it-IT" sz="44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Polarimeter</a:t>
            </a:r>
            <a:endParaRPr lang="it-IT" sz="4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it-IT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it-IT" sz="44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FeXIII</a:t>
            </a:r>
            <a:r>
              <a:rPr lang="it-IT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1074-7 </a:t>
            </a:r>
            <a:r>
              <a:rPr lang="it-IT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nm)</a:t>
            </a:r>
            <a:r>
              <a:rPr lang="it-IT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  <a:endParaRPr lang="it-IT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Documents and Settings\Silvano Fineschi\Documenti\SOLAR\GROUND\CoMP\2007_Science_Tomczyk_fig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54886"/>
            <a:ext cx="4778300" cy="6226443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2207569" y="4149080"/>
            <a:ext cx="2845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S. </a:t>
            </a:r>
            <a:r>
              <a:rPr lang="en-US" sz="2000" b="1" dirty="0" err="1">
                <a:solidFill>
                  <a:srgbClr val="C00000"/>
                </a:solidFill>
              </a:rPr>
              <a:t>Tomczyk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i="1" dirty="0">
                <a:solidFill>
                  <a:srgbClr val="C00000"/>
                </a:solidFill>
              </a:rPr>
              <a:t>et al.</a:t>
            </a:r>
          </a:p>
          <a:p>
            <a:r>
              <a:rPr lang="en-US" sz="2000" b="1" i="1" dirty="0">
                <a:solidFill>
                  <a:srgbClr val="C00000"/>
                </a:solidFill>
              </a:rPr>
              <a:t>Science 317, 1192 (2007);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51" y="3936381"/>
            <a:ext cx="2774009" cy="2587616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35659" y="4417310"/>
            <a:ext cx="3325259" cy="13234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err="1" smtClean="0"/>
              <a:t>FeXIV</a:t>
            </a:r>
            <a:r>
              <a:rPr lang="en-GB" sz="2000" b="1" dirty="0" smtClean="0"/>
              <a:t> line 530.3 nm</a:t>
            </a:r>
          </a:p>
          <a:p>
            <a:r>
              <a:rPr lang="en-GB" sz="2000" b="1" dirty="0" smtClean="0"/>
              <a:t>(configuration </a:t>
            </a:r>
            <a:r>
              <a:rPr lang="en-GB" sz="2000" b="1" dirty="0"/>
              <a:t>3s</a:t>
            </a:r>
            <a:r>
              <a:rPr lang="en-GB" sz="2000" b="1" baseline="30000" dirty="0"/>
              <a:t>2 </a:t>
            </a:r>
            <a:r>
              <a:rPr lang="en-GB" sz="2000" b="1" dirty="0" smtClean="0"/>
              <a:t>3p) is a magnetic dipole transition:</a:t>
            </a:r>
            <a:endParaRPr lang="en-GB" sz="2000" b="1" dirty="0"/>
          </a:p>
          <a:p>
            <a:r>
              <a:rPr lang="en-GB" sz="2000" b="1" baseline="30000" dirty="0"/>
              <a:t>2</a:t>
            </a:r>
            <a:r>
              <a:rPr lang="en-GB" sz="2000" b="1" dirty="0"/>
              <a:t>P</a:t>
            </a:r>
            <a:r>
              <a:rPr lang="en-GB" sz="2000" b="1" baseline="-25000" dirty="0"/>
              <a:t>3/2</a:t>
            </a:r>
            <a:r>
              <a:rPr lang="en-GB" sz="2000" b="1" dirty="0"/>
              <a:t> → </a:t>
            </a:r>
            <a:r>
              <a:rPr lang="en-GB" sz="2000" b="1" baseline="30000" dirty="0" smtClean="0"/>
              <a:t>2</a:t>
            </a:r>
            <a:r>
              <a:rPr lang="en-GB" sz="2000" b="1" dirty="0" smtClean="0"/>
              <a:t>P</a:t>
            </a:r>
            <a:r>
              <a:rPr lang="en-GB" sz="2000" b="1" baseline="-25000" dirty="0" smtClean="0"/>
              <a:t>1/2</a:t>
            </a:r>
            <a:endParaRPr lang="en-GB" sz="2000" b="1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1886234" y="482111"/>
            <a:ext cx="7473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</a:rPr>
              <a:t>Fe </a:t>
            </a:r>
            <a:r>
              <a:rPr lang="en-GB" sz="2800" dirty="0">
                <a:solidFill>
                  <a:srgbClr val="00B050"/>
                </a:solidFill>
              </a:rPr>
              <a:t>XIV </a:t>
            </a:r>
            <a:r>
              <a:rPr lang="en-GB" sz="2800" dirty="0"/>
              <a:t>530.3 nm </a:t>
            </a:r>
            <a:r>
              <a:rPr lang="en-GB" sz="2800" dirty="0" smtClean="0"/>
              <a:t>(“Green Line”)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1" y="1259465"/>
            <a:ext cx="7952509" cy="2542245"/>
          </a:xfrm>
          <a:prstGeom prst="rect">
            <a:avLst/>
          </a:prstGeom>
        </p:spPr>
      </p:pic>
      <p:pic>
        <p:nvPicPr>
          <p:cNvPr id="7" name="Picture 2" descr="D:\DATA-ECLIPSE10\10.07.11-eclipse_8sec.seq_analysis\CorMagImage-NRGF_2010.07.11.18.46.38-48+EIT3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440" y="1842098"/>
            <a:ext cx="3337560" cy="3166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80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2667001" y="990600"/>
            <a:ext cx="7077075" cy="5334000"/>
            <a:chOff x="1143000" y="1295400"/>
            <a:chExt cx="7077075" cy="5334000"/>
          </a:xfrm>
        </p:grpSpPr>
        <p:pic>
          <p:nvPicPr>
            <p:cNvPr id="49154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95400"/>
              <a:ext cx="7077075" cy="528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ttangolo 4"/>
            <p:cNvSpPr/>
            <p:nvPr/>
          </p:nvSpPr>
          <p:spPr bwMode="auto">
            <a:xfrm>
              <a:off x="5181600" y="5715000"/>
              <a:ext cx="2819400" cy="91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772400" cy="838200"/>
          </a:xfrm>
        </p:spPr>
        <p:txBody>
          <a:bodyPr/>
          <a:lstStyle/>
          <a:p>
            <a:r>
              <a:rPr lang="it-IT" b="1" dirty="0" err="1" smtClean="0">
                <a:solidFill>
                  <a:srgbClr val="0070C0"/>
                </a:solidFill>
              </a:rPr>
              <a:t>Hanle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Effect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sz="3200" dirty="0">
                <a:solidFill>
                  <a:srgbClr val="0070C0"/>
                </a:solidFill>
              </a:rPr>
              <a:t>(tutorial)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33800" y="602998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ym typeface="Symbol"/>
              </a:rPr>
              <a:t></a:t>
            </a:r>
            <a:r>
              <a:rPr lang="it-IT" baseline="-25000" dirty="0" err="1">
                <a:sym typeface="Symbol"/>
              </a:rPr>
              <a:t>Larmour</a:t>
            </a:r>
            <a:r>
              <a:rPr lang="it-IT" dirty="0"/>
              <a:t> </a:t>
            </a:r>
            <a:r>
              <a:rPr lang="it-IT" dirty="0">
                <a:sym typeface="Symbol"/>
              </a:rPr>
              <a:t> </a:t>
            </a:r>
            <a:r>
              <a:rPr lang="it-IT" dirty="0"/>
              <a:t>A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7" y="571500"/>
            <a:ext cx="1341120" cy="168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9" y="2743200"/>
            <a:ext cx="2743200" cy="274320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5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62200"/>
            <a:ext cx="2743200" cy="274320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772400" cy="838200"/>
          </a:xfrm>
        </p:spPr>
        <p:txBody>
          <a:bodyPr/>
          <a:lstStyle/>
          <a:p>
            <a:r>
              <a:rPr lang="it-IT" b="1" dirty="0" err="1" smtClean="0">
                <a:solidFill>
                  <a:srgbClr val="0070C0"/>
                </a:solidFill>
              </a:rPr>
              <a:t>Hanle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Effect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sz="3200" dirty="0">
                <a:solidFill>
                  <a:srgbClr val="0070C0"/>
                </a:solidFill>
              </a:rPr>
              <a:t>(tutorial)</a:t>
            </a:r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2667001" y="990600"/>
            <a:ext cx="7077075" cy="5334000"/>
            <a:chOff x="1143000" y="1295400"/>
            <a:chExt cx="7077075" cy="5334000"/>
          </a:xfrm>
        </p:grpSpPr>
        <p:pic>
          <p:nvPicPr>
            <p:cNvPr id="4915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95400"/>
              <a:ext cx="7077075" cy="528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ttangolo 4"/>
            <p:cNvSpPr/>
            <p:nvPr/>
          </p:nvSpPr>
          <p:spPr bwMode="auto">
            <a:xfrm>
              <a:off x="5181600" y="5715000"/>
              <a:ext cx="2819400" cy="91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3733800" y="602998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ym typeface="Symbol"/>
              </a:rPr>
              <a:t></a:t>
            </a:r>
            <a:r>
              <a:rPr lang="it-IT" baseline="-25000" dirty="0" err="1">
                <a:sym typeface="Symbol"/>
              </a:rPr>
              <a:t>Larmour</a:t>
            </a:r>
            <a:r>
              <a:rPr lang="it-IT" dirty="0"/>
              <a:t> </a:t>
            </a:r>
            <a:r>
              <a:rPr lang="it-IT" dirty="0">
                <a:sym typeface="Symbol"/>
              </a:rPr>
              <a:t> </a:t>
            </a:r>
            <a:r>
              <a:rPr lang="it-IT" dirty="0"/>
              <a:t>A</a:t>
            </a:r>
            <a:endParaRPr lang="en-US" dirty="0"/>
          </a:p>
        </p:txBody>
      </p:sp>
      <p:grpSp>
        <p:nvGrpSpPr>
          <p:cNvPr id="16" name="Gruppo 15"/>
          <p:cNvGrpSpPr/>
          <p:nvPr/>
        </p:nvGrpSpPr>
        <p:grpSpPr>
          <a:xfrm>
            <a:off x="5791200" y="2343090"/>
            <a:ext cx="4343400" cy="3905310"/>
            <a:chOff x="4267200" y="2343090"/>
            <a:chExt cx="4343400" cy="3905310"/>
          </a:xfrm>
        </p:grpSpPr>
        <p:sp>
          <p:nvSpPr>
            <p:cNvPr id="8" name="CasellaDiTesto 7"/>
            <p:cNvSpPr txBox="1"/>
            <p:nvPr/>
          </p:nvSpPr>
          <p:spPr>
            <a:xfrm>
              <a:off x="4267200" y="2343090"/>
              <a:ext cx="434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err="1">
                  <a:solidFill>
                    <a:srgbClr val="C00000"/>
                  </a:solidFill>
                  <a:sym typeface="Symbol"/>
                </a:rPr>
                <a:t>If</a:t>
              </a:r>
              <a:r>
                <a:rPr lang="it-IT" sz="2000" b="1" dirty="0">
                  <a:solidFill>
                    <a:srgbClr val="C00000"/>
                  </a:solidFill>
                  <a:sym typeface="Symbol"/>
                </a:rPr>
                <a:t> </a:t>
              </a:r>
              <a:r>
                <a:rPr lang="it-IT" sz="2000" b="1" baseline="-25000" dirty="0" err="1">
                  <a:solidFill>
                    <a:srgbClr val="C00000"/>
                  </a:solidFill>
                  <a:sym typeface="Symbol"/>
                </a:rPr>
                <a:t>Larmour</a:t>
              </a:r>
              <a:r>
                <a:rPr lang="it-IT" sz="2000" b="1" dirty="0">
                  <a:solidFill>
                    <a:srgbClr val="C00000"/>
                  </a:solidFill>
                  <a:sym typeface="Symbol"/>
                </a:rPr>
                <a:t> &gt;&gt; </a:t>
              </a:r>
              <a:r>
                <a:rPr lang="it-IT" sz="2000" b="1" dirty="0">
                  <a:solidFill>
                    <a:srgbClr val="C00000"/>
                  </a:solidFill>
                </a:rPr>
                <a:t>A  (VIR </a:t>
              </a:r>
              <a:r>
                <a:rPr lang="it-IT" sz="2000" b="1" dirty="0" err="1">
                  <a:solidFill>
                    <a:srgbClr val="C00000"/>
                  </a:solidFill>
                </a:rPr>
                <a:t>forbidden</a:t>
              </a:r>
              <a:r>
                <a:rPr lang="it-IT" sz="2000" b="1" dirty="0">
                  <a:solidFill>
                    <a:srgbClr val="C00000"/>
                  </a:solidFill>
                </a:rPr>
                <a:t> </a:t>
              </a:r>
              <a:r>
                <a:rPr lang="it-IT" sz="2000" b="1" dirty="0" err="1">
                  <a:solidFill>
                    <a:srgbClr val="C00000"/>
                  </a:solidFill>
                </a:rPr>
                <a:t>lines</a:t>
              </a:r>
              <a:r>
                <a:rPr lang="it-IT" sz="2000" b="1" dirty="0">
                  <a:solidFill>
                    <a:srgbClr val="C00000"/>
                  </a:solidFill>
                </a:rPr>
                <a:t>)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Croce 8"/>
            <p:cNvSpPr/>
            <p:nvPr/>
          </p:nvSpPr>
          <p:spPr bwMode="auto">
            <a:xfrm rot="2742657">
              <a:off x="5437331" y="2458920"/>
              <a:ext cx="1949309" cy="1963160"/>
            </a:xfrm>
            <a:prstGeom prst="plus">
              <a:avLst>
                <a:gd name="adj" fmla="val 47943"/>
              </a:avLst>
            </a:prstGeom>
            <a:solidFill>
              <a:srgbClr val="CC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544852" y="5417403"/>
              <a:ext cx="17956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C00000"/>
                  </a:solidFill>
                  <a:sym typeface="Symbol"/>
                </a:rPr>
                <a:t></a:t>
              </a:r>
            </a:p>
            <a:p>
              <a:r>
                <a:rPr lang="it-IT" sz="2400" b="1" dirty="0">
                  <a:solidFill>
                    <a:srgbClr val="C00000"/>
                  </a:solidFill>
                </a:rPr>
                <a:t>P</a:t>
              </a:r>
              <a:r>
                <a:rPr lang="it-IT" sz="2400" dirty="0">
                  <a:solidFill>
                    <a:srgbClr val="C00000"/>
                  </a:solidFill>
                </a:rPr>
                <a:t> </a:t>
              </a:r>
              <a:r>
                <a:rPr lang="it-IT" sz="2400" dirty="0" err="1">
                  <a:solidFill>
                    <a:srgbClr val="C00000"/>
                  </a:solidFill>
                </a:rPr>
                <a:t>is</a:t>
              </a:r>
              <a:r>
                <a:rPr lang="it-IT" sz="2400" dirty="0">
                  <a:solidFill>
                    <a:srgbClr val="C00000"/>
                  </a:solidFill>
                </a:rPr>
                <a:t> // or </a:t>
              </a:r>
              <a:r>
                <a:rPr lang="it-IT" sz="2400" dirty="0">
                  <a:solidFill>
                    <a:srgbClr val="C00000"/>
                  </a:solidFill>
                  <a:sym typeface="Symbol"/>
                </a:rPr>
                <a:t> </a:t>
              </a:r>
              <a:r>
                <a:rPr lang="it-IT" sz="2400" b="1" dirty="0">
                  <a:solidFill>
                    <a:srgbClr val="C00000"/>
                  </a:solidFill>
                  <a:sym typeface="Symbol"/>
                </a:rPr>
                <a:t>B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Croce 10"/>
            <p:cNvSpPr/>
            <p:nvPr/>
          </p:nvSpPr>
          <p:spPr bwMode="auto">
            <a:xfrm rot="2742657">
              <a:off x="5784439" y="3976284"/>
              <a:ext cx="1065963" cy="1059889"/>
            </a:xfrm>
            <a:prstGeom prst="plus">
              <a:avLst>
                <a:gd name="adj" fmla="val 47943"/>
              </a:avLst>
            </a:prstGeom>
            <a:solidFill>
              <a:srgbClr val="CC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7" y="571500"/>
            <a:ext cx="1341120" cy="1688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314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rc 55"/>
          <p:cNvSpPr>
            <a:spLocks/>
          </p:cNvSpPr>
          <p:nvPr/>
        </p:nvSpPr>
        <p:spPr bwMode="auto">
          <a:xfrm>
            <a:off x="7755543" y="5308925"/>
            <a:ext cx="2064544" cy="978694"/>
          </a:xfrm>
          <a:custGeom>
            <a:avLst/>
            <a:gdLst>
              <a:gd name="T0" fmla="*/ 0 w 43200"/>
              <a:gd name="T1" fmla="*/ 2147483647 h 21671"/>
              <a:gd name="T2" fmla="*/ 2147483647 w 43200"/>
              <a:gd name="T3" fmla="*/ 2147483647 h 21671"/>
              <a:gd name="T4" fmla="*/ 2147483647 w 43200"/>
              <a:gd name="T5" fmla="*/ 2147483647 h 21671"/>
              <a:gd name="T6" fmla="*/ 0 60000 65536"/>
              <a:gd name="T7" fmla="*/ 0 60000 65536"/>
              <a:gd name="T8" fmla="*/ 0 60000 65536"/>
              <a:gd name="T9" fmla="*/ 0 w 43200"/>
              <a:gd name="T10" fmla="*/ 0 h 21671"/>
              <a:gd name="T11" fmla="*/ 43200 w 43200"/>
              <a:gd name="T12" fmla="*/ 21671 h 216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671" fill="none" extrusionOk="0">
                <a:moveTo>
                  <a:pt x="0" y="21670"/>
                </a:moveTo>
                <a:cubicBezTo>
                  <a:pt x="0" y="21647"/>
                  <a:pt x="0" y="2162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671" stroke="0" extrusionOk="0">
                <a:moveTo>
                  <a:pt x="0" y="21670"/>
                </a:moveTo>
                <a:cubicBezTo>
                  <a:pt x="0" y="21647"/>
                  <a:pt x="0" y="2162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sz="135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9525" y="290990"/>
            <a:ext cx="5559897" cy="800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b="1" dirty="0" smtClean="0">
                <a:solidFill>
                  <a:srgbClr val="C00000"/>
                </a:solidFill>
                <a:latin typeface="+mn-lt"/>
              </a:rPr>
              <a:t>Polarization vector </a:t>
            </a:r>
            <a:br>
              <a:rPr lang="en-US" altLang="ja-JP" b="1" dirty="0" smtClean="0">
                <a:solidFill>
                  <a:srgbClr val="C00000"/>
                </a:solidFill>
                <a:latin typeface="+mn-lt"/>
              </a:rPr>
            </a:br>
            <a:r>
              <a:rPr lang="en-US" altLang="ja-JP" b="1" dirty="0" smtClean="0">
                <a:solidFill>
                  <a:srgbClr val="C00000"/>
                </a:solidFill>
                <a:latin typeface="+mn-lt"/>
              </a:rPr>
              <a:t>Van </a:t>
            </a:r>
            <a:r>
              <a:rPr lang="en-US" altLang="ja-JP" b="1" dirty="0" err="1" smtClean="0">
                <a:solidFill>
                  <a:srgbClr val="C00000"/>
                </a:solidFill>
                <a:latin typeface="+mn-lt"/>
              </a:rPr>
              <a:t>Vleck</a:t>
            </a:r>
            <a:r>
              <a:rPr lang="en-US" altLang="ja-JP" b="1" dirty="0" smtClean="0">
                <a:solidFill>
                  <a:srgbClr val="C00000"/>
                </a:solidFill>
                <a:latin typeface="+mn-lt"/>
              </a:rPr>
              <a:t> angle</a:t>
            </a:r>
            <a:endParaRPr lang="en-US" altLang="ja-JP" b="1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89767" y="1304919"/>
                <a:ext cx="4349517" cy="2550186"/>
              </a:xfrm>
            </p:spPr>
            <p:txBody>
              <a:bodyPr>
                <a:noAutofit/>
              </a:bodyPr>
              <a:lstStyle/>
              <a:p>
                <a:r>
                  <a:rPr lang="en-US" altLang="ja-JP" i="1" dirty="0" smtClean="0"/>
                  <a:t>Linear polarization changes sign </a:t>
                </a:r>
              </a:p>
              <a:p>
                <a:r>
                  <a:rPr lang="en-US" altLang="ja-JP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3cos</a:t>
                </a:r>
                <a:r>
                  <a:rPr lang="en-US" altLang="ja-JP" i="1" baseline="30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2</a:t>
                </a:r>
                <a:r>
                  <a:rPr lang="el-GR" altLang="ja-JP" i="1" dirty="0">
                    <a:solidFill>
                      <a:schemeClr val="accent5">
                        <a:lumMod val="75000"/>
                      </a:schemeClr>
                    </a:solidFill>
                  </a:rPr>
                  <a:t>θ</a:t>
                </a:r>
                <a:r>
                  <a:rPr lang="en-US" altLang="ja-JP" i="1" dirty="0">
                    <a:solidFill>
                      <a:schemeClr val="accent5">
                        <a:lumMod val="75000"/>
                      </a:schemeClr>
                    </a:solidFill>
                  </a:rPr>
                  <a:t>v -1=0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     </a:t>
                </a:r>
                <a:r>
                  <a:rPr lang="en-US" altLang="ja-JP" dirty="0">
                    <a:solidFill>
                      <a:schemeClr val="accent5">
                        <a:lumMod val="75000"/>
                      </a:schemeClr>
                    </a:solidFill>
                  </a:rPr>
                  <a:t>(</a:t>
                </a:r>
                <a:r>
                  <a:rPr lang="el-GR" altLang="ja-JP" i="1" dirty="0">
                    <a:solidFill>
                      <a:schemeClr val="accent5">
                        <a:lumMod val="75000"/>
                      </a:schemeClr>
                    </a:solidFill>
                  </a:rPr>
                  <a:t>θ</a:t>
                </a:r>
                <a:r>
                  <a:rPr lang="en-US" altLang="ja-JP" i="1" dirty="0">
                    <a:solidFill>
                      <a:schemeClr val="accent5">
                        <a:lumMod val="75000"/>
                      </a:schemeClr>
                    </a:solidFill>
                  </a:rPr>
                  <a:t>v =1/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altLang="ja-JP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altLang="ja-JP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it-IT" altLang="ja-JP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=54.7</m:t>
                    </m:r>
                    <m:r>
                      <a:rPr lang="it-IT" altLang="ja-JP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</m:t>
                    </m:r>
                  </m:oMath>
                </a14:m>
                <a:r>
                  <a:rPr lang="en-US" altLang="ja-JP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altLang="ja-JP" sz="2400" i="1" dirty="0" smtClean="0">
                    <a:solidFill>
                      <a:schemeClr val="accent5">
                        <a:lumMod val="75000"/>
                      </a:schemeClr>
                    </a:solidFill>
                    <a:sym typeface="Symbol" pitchFamily="18" charset="2"/>
                  </a:rPr>
                  <a:t>Van </a:t>
                </a:r>
                <a:r>
                  <a:rPr lang="en-US" altLang="ja-JP" sz="2400" i="1" dirty="0" err="1" smtClean="0">
                    <a:solidFill>
                      <a:schemeClr val="accent5">
                        <a:lumMod val="75000"/>
                      </a:schemeClr>
                    </a:solidFill>
                    <a:sym typeface="Symbol" pitchFamily="18" charset="2"/>
                  </a:rPr>
                  <a:t>Vleck</a:t>
                </a:r>
                <a:r>
                  <a:rPr lang="en-US" altLang="ja-JP" sz="2400" i="1" dirty="0" smtClean="0">
                    <a:solidFill>
                      <a:schemeClr val="accent5">
                        <a:lumMod val="75000"/>
                      </a:schemeClr>
                    </a:solidFill>
                    <a:sym typeface="Symbol" pitchFamily="18" charset="2"/>
                  </a:rPr>
                  <a:t> angle  </a:t>
                </a:r>
                <a:r>
                  <a:rPr lang="en-US" altLang="ja-JP" sz="2400" i="1" dirty="0">
                    <a:solidFill>
                      <a:schemeClr val="accent5">
                        <a:lumMod val="75000"/>
                      </a:schemeClr>
                    </a:solidFill>
                    <a:sym typeface="Symbol" pitchFamily="18" charset="2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altLang="ja-JP" sz="2400" i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     </a:t>
                </a:r>
                <a:r>
                  <a:rPr lang="en-US" altLang="ja-JP" sz="2400" i="1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</a:t>
                </a:r>
                <a:r>
                  <a:rPr lang="en-US" altLang="ja-JP" sz="2400" i="1" baseline="-25000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v</a:t>
                </a:r>
                <a:r>
                  <a:rPr lang="en-US" altLang="ja-JP" sz="2400" i="1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 = 54.7 </a:t>
                </a:r>
                <a:r>
                  <a:rPr lang="en-US" altLang="ja-JP" sz="2400" i="1" dirty="0" err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deg</a:t>
                </a:r>
                <a:endParaRPr lang="en-US" altLang="ja-JP" sz="2400" i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altLang="ja-JP" sz="2400" dirty="0">
                    <a:solidFill>
                      <a:schemeClr val="accent5">
                        <a:lumMod val="75000"/>
                      </a:schemeClr>
                    </a:solidFill>
                    <a:sym typeface="Symbol" pitchFamily="18" charset="2"/>
                  </a:rPr>
                  <a:t>     </a:t>
                </a:r>
                <a:r>
                  <a:rPr lang="en-US" altLang="ja-JP" sz="2400" b="1" dirty="0">
                    <a:solidFill>
                      <a:srgbClr val="0070C0"/>
                    </a:solidFill>
                    <a:sym typeface="Symbol" pitchFamily="18" charset="2"/>
                  </a:rPr>
                  <a:t> = </a:t>
                </a:r>
                <a:r>
                  <a:rPr lang="en-US" altLang="ja-JP" sz="2400" b="1" i="1" dirty="0">
                    <a:solidFill>
                      <a:srgbClr val="0070C0"/>
                    </a:solidFill>
                    <a:sym typeface="Symbol" pitchFamily="18" charset="2"/>
                  </a:rPr>
                  <a:t></a:t>
                </a:r>
                <a:r>
                  <a:rPr lang="en-US" altLang="ja-JP" sz="2400" b="1" i="1" baseline="-25000" dirty="0">
                    <a:solidFill>
                      <a:srgbClr val="0070C0"/>
                    </a:solidFill>
                    <a:sym typeface="Symbol" pitchFamily="18" charset="2"/>
                  </a:rPr>
                  <a:t>v </a:t>
                </a:r>
                <a:r>
                  <a:rPr lang="en-US" altLang="ja-JP" sz="2400" b="1" i="1" dirty="0">
                    <a:solidFill>
                      <a:srgbClr val="0070C0"/>
                    </a:solidFill>
                    <a:sym typeface="Symbol" pitchFamily="18" charset="2"/>
                  </a:rPr>
                  <a:t>,</a:t>
                </a:r>
                <a:r>
                  <a:rPr lang="en-US" altLang="ja-JP" sz="2400" b="1" dirty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n-US" altLang="ja-JP" sz="2400" b="1" dirty="0" smtClean="0">
                    <a:solidFill>
                      <a:srgbClr val="0070C0"/>
                    </a:solidFill>
                    <a:sym typeface="Symbol" pitchFamily="18" charset="2"/>
                  </a:rPr>
                  <a:t>P=0</a:t>
                </a:r>
                <a:endParaRPr lang="en-US" altLang="ja-JP" sz="24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endParaRPr>
              </a:p>
              <a:p>
                <a:pPr marL="342900" lvl="1" indent="0">
                  <a:buNone/>
                </a:pPr>
                <a:r>
                  <a:rPr lang="en-US" altLang="ja-JP" b="1" dirty="0">
                    <a:solidFill>
                      <a:srgbClr val="0070C0"/>
                    </a:solidFill>
                    <a:sym typeface="Symbol" pitchFamily="18" charset="2"/>
                  </a:rPr>
                  <a:t> &lt; </a:t>
                </a:r>
                <a:r>
                  <a:rPr lang="en-US" altLang="ja-JP" b="1" i="1" dirty="0">
                    <a:solidFill>
                      <a:srgbClr val="0070C0"/>
                    </a:solidFill>
                    <a:sym typeface="Symbol" pitchFamily="18" charset="2"/>
                  </a:rPr>
                  <a:t></a:t>
                </a:r>
                <a:r>
                  <a:rPr lang="en-US" altLang="ja-JP" b="1" i="1" baseline="-25000" dirty="0" smtClean="0">
                    <a:solidFill>
                      <a:srgbClr val="0070C0"/>
                    </a:solidFill>
                    <a:sym typeface="Symbol" pitchFamily="18" charset="2"/>
                  </a:rPr>
                  <a:t>v</a:t>
                </a:r>
                <a:r>
                  <a:rPr lang="en-US" altLang="ja-JP" b="1" dirty="0" smtClean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n-US" altLang="ja-JP" b="1" dirty="0">
                    <a:solidFill>
                      <a:srgbClr val="0070C0"/>
                    </a:solidFill>
                    <a:sym typeface="Symbol" pitchFamily="18" charset="2"/>
                  </a:rPr>
                  <a:t>, </a:t>
                </a:r>
                <a:r>
                  <a:rPr lang="en-US" altLang="ja-JP" b="1" dirty="0" smtClean="0">
                    <a:solidFill>
                      <a:srgbClr val="0070C0"/>
                    </a:solidFill>
                    <a:sym typeface="Symbol" pitchFamily="18" charset="2"/>
                  </a:rPr>
                  <a:t> </a:t>
                </a:r>
                <a:r>
                  <a:rPr lang="en-US" altLang="ja-JP" b="1" dirty="0">
                    <a:solidFill>
                      <a:srgbClr val="0070C0"/>
                    </a:solidFill>
                    <a:sym typeface="Symbol" pitchFamily="18" charset="2"/>
                  </a:rPr>
                  <a:t>LP // </a:t>
                </a:r>
                <a:r>
                  <a:rPr lang="en-US" altLang="ja-JP" b="1" i="1" dirty="0">
                    <a:solidFill>
                      <a:srgbClr val="0070C0"/>
                    </a:solidFill>
                    <a:sym typeface="Symbol" pitchFamily="18" charset="2"/>
                  </a:rPr>
                  <a:t>B</a:t>
                </a:r>
              </a:p>
              <a:p>
                <a:pPr marL="342900" lvl="1" indent="0">
                  <a:buNone/>
                </a:pPr>
                <a:r>
                  <a:rPr lang="en-US" altLang="ja-JP" b="1" dirty="0">
                    <a:solidFill>
                      <a:srgbClr val="0070C0"/>
                    </a:solidFill>
                    <a:sym typeface="Symbol" pitchFamily="18" charset="2"/>
                  </a:rPr>
                  <a:t> &gt; </a:t>
                </a:r>
                <a:r>
                  <a:rPr lang="en-US" altLang="ja-JP" b="1" i="1" dirty="0">
                    <a:solidFill>
                      <a:srgbClr val="0070C0"/>
                    </a:solidFill>
                    <a:sym typeface="Symbol" pitchFamily="18" charset="2"/>
                  </a:rPr>
                  <a:t></a:t>
                </a:r>
                <a:r>
                  <a:rPr lang="en-US" altLang="ja-JP" b="1" i="1" baseline="-25000" dirty="0" smtClean="0">
                    <a:solidFill>
                      <a:srgbClr val="0070C0"/>
                    </a:solidFill>
                    <a:sym typeface="Symbol" pitchFamily="18" charset="2"/>
                  </a:rPr>
                  <a:t>v</a:t>
                </a:r>
                <a:r>
                  <a:rPr lang="en-US" altLang="ja-JP" b="1" dirty="0" smtClean="0">
                    <a:solidFill>
                      <a:srgbClr val="0070C0"/>
                    </a:solidFill>
                    <a:sym typeface="Symbol" pitchFamily="18" charset="2"/>
                  </a:rPr>
                  <a:t> </a:t>
                </a:r>
                <a:r>
                  <a:rPr lang="en-US" altLang="ja-JP" b="1" dirty="0">
                    <a:solidFill>
                      <a:srgbClr val="0070C0"/>
                    </a:solidFill>
                    <a:sym typeface="Symbol" pitchFamily="18" charset="2"/>
                  </a:rPr>
                  <a:t>,  </a:t>
                </a:r>
                <a:r>
                  <a:rPr lang="en-US" altLang="ja-JP" b="1" dirty="0" smtClean="0">
                    <a:solidFill>
                      <a:srgbClr val="0070C0"/>
                    </a:solidFill>
                    <a:sym typeface="Symbol" pitchFamily="18" charset="2"/>
                  </a:rPr>
                  <a:t>LP </a:t>
                </a:r>
                <a:r>
                  <a:rPr lang="en-US" altLang="ja-JP" b="1" dirty="0">
                    <a:solidFill>
                      <a:srgbClr val="0070C0"/>
                    </a:solidFill>
                    <a:sym typeface="Symbol" pitchFamily="18" charset="2"/>
                  </a:rPr>
                  <a:t>  </a:t>
                </a:r>
                <a:r>
                  <a:rPr lang="en-US" altLang="ja-JP" b="1" i="1" dirty="0">
                    <a:solidFill>
                      <a:srgbClr val="0070C0"/>
                    </a:solidFill>
                    <a:sym typeface="Symbol" pitchFamily="18" charset="2"/>
                  </a:rPr>
                  <a:t>B</a:t>
                </a: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9767" y="1304919"/>
                <a:ext cx="4349517" cy="2550186"/>
              </a:xfrm>
              <a:blipFill rotWithShape="0">
                <a:blip r:embed="rId2"/>
                <a:stretch>
                  <a:fillRect l="-2521" t="-3828" b="-65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24581" name="Arc 6"/>
          <p:cNvSpPr>
            <a:spLocks/>
          </p:cNvSpPr>
          <p:nvPr/>
        </p:nvSpPr>
        <p:spPr bwMode="auto">
          <a:xfrm rot="-5400000">
            <a:off x="7463244" y="2686574"/>
            <a:ext cx="2696766" cy="2912269"/>
          </a:xfrm>
          <a:custGeom>
            <a:avLst/>
            <a:gdLst>
              <a:gd name="T0" fmla="*/ 2147483647 w 41172"/>
              <a:gd name="T1" fmla="*/ 2147483647 h 43200"/>
              <a:gd name="T2" fmla="*/ 0 w 41172"/>
              <a:gd name="T3" fmla="*/ 2147483647 h 43200"/>
              <a:gd name="T4" fmla="*/ 2147483647 w 41172"/>
              <a:gd name="T5" fmla="*/ 2147483647 h 43200"/>
              <a:gd name="T6" fmla="*/ 0 60000 65536"/>
              <a:gd name="T7" fmla="*/ 0 60000 65536"/>
              <a:gd name="T8" fmla="*/ 0 60000 65536"/>
              <a:gd name="T9" fmla="*/ 0 w 41172"/>
              <a:gd name="T10" fmla="*/ 0 h 43200"/>
              <a:gd name="T11" fmla="*/ 41172 w 41172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172" h="43200" fill="none" extrusionOk="0">
                <a:moveTo>
                  <a:pt x="206" y="12033"/>
                </a:moveTo>
                <a:cubicBezTo>
                  <a:pt x="3846" y="4664"/>
                  <a:pt x="11353" y="-1"/>
                  <a:pt x="19572" y="0"/>
                </a:cubicBezTo>
                <a:cubicBezTo>
                  <a:pt x="31501" y="0"/>
                  <a:pt x="41172" y="9670"/>
                  <a:pt x="41172" y="21600"/>
                </a:cubicBezTo>
                <a:cubicBezTo>
                  <a:pt x="41172" y="33529"/>
                  <a:pt x="31501" y="43200"/>
                  <a:pt x="19572" y="43200"/>
                </a:cubicBezTo>
                <a:cubicBezTo>
                  <a:pt x="11181" y="43200"/>
                  <a:pt x="3549" y="38340"/>
                  <a:pt x="0" y="30737"/>
                </a:cubicBezTo>
              </a:path>
              <a:path w="41172" h="43200" stroke="0" extrusionOk="0">
                <a:moveTo>
                  <a:pt x="206" y="12033"/>
                </a:moveTo>
                <a:cubicBezTo>
                  <a:pt x="3846" y="4664"/>
                  <a:pt x="11353" y="-1"/>
                  <a:pt x="19572" y="0"/>
                </a:cubicBezTo>
                <a:cubicBezTo>
                  <a:pt x="31501" y="0"/>
                  <a:pt x="41172" y="9670"/>
                  <a:pt x="41172" y="21600"/>
                </a:cubicBezTo>
                <a:cubicBezTo>
                  <a:pt x="41172" y="33529"/>
                  <a:pt x="31501" y="43200"/>
                  <a:pt x="19572" y="43200"/>
                </a:cubicBezTo>
                <a:cubicBezTo>
                  <a:pt x="11181" y="43200"/>
                  <a:pt x="3549" y="38340"/>
                  <a:pt x="0" y="30737"/>
                </a:cubicBezTo>
                <a:lnTo>
                  <a:pt x="19572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sz="1350"/>
          </a:p>
        </p:txBody>
      </p:sp>
      <p:sp>
        <p:nvSpPr>
          <p:cNvPr id="24582" name="Arc 18"/>
          <p:cNvSpPr>
            <a:spLocks/>
          </p:cNvSpPr>
          <p:nvPr/>
        </p:nvSpPr>
        <p:spPr bwMode="auto">
          <a:xfrm rot="-5400000">
            <a:off x="7887703" y="3633714"/>
            <a:ext cx="1779985" cy="1701404"/>
          </a:xfrm>
          <a:custGeom>
            <a:avLst/>
            <a:gdLst>
              <a:gd name="T0" fmla="*/ 2147483647 w 41559"/>
              <a:gd name="T1" fmla="*/ 2147483647 h 43200"/>
              <a:gd name="T2" fmla="*/ 0 w 41559"/>
              <a:gd name="T3" fmla="*/ 2147483647 h 43200"/>
              <a:gd name="T4" fmla="*/ 2147483647 w 41559"/>
              <a:gd name="T5" fmla="*/ 2147483647 h 43200"/>
              <a:gd name="T6" fmla="*/ 0 60000 65536"/>
              <a:gd name="T7" fmla="*/ 0 60000 65536"/>
              <a:gd name="T8" fmla="*/ 0 60000 65536"/>
              <a:gd name="T9" fmla="*/ 0 w 41559"/>
              <a:gd name="T10" fmla="*/ 0 h 43200"/>
              <a:gd name="T11" fmla="*/ 41559 w 4155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559" h="43200" fill="none" extrusionOk="0">
                <a:moveTo>
                  <a:pt x="207" y="12855"/>
                </a:moveTo>
                <a:cubicBezTo>
                  <a:pt x="3668" y="5040"/>
                  <a:pt x="11411" y="-1"/>
                  <a:pt x="19959" y="0"/>
                </a:cubicBezTo>
                <a:cubicBezTo>
                  <a:pt x="31888" y="0"/>
                  <a:pt x="41559" y="9670"/>
                  <a:pt x="41559" y="21600"/>
                </a:cubicBezTo>
                <a:cubicBezTo>
                  <a:pt x="41559" y="33529"/>
                  <a:pt x="31888" y="43200"/>
                  <a:pt x="19959" y="43200"/>
                </a:cubicBezTo>
                <a:cubicBezTo>
                  <a:pt x="11219" y="43200"/>
                  <a:pt x="3341" y="37933"/>
                  <a:pt x="-1" y="29858"/>
                </a:cubicBezTo>
              </a:path>
              <a:path w="41559" h="43200" stroke="0" extrusionOk="0">
                <a:moveTo>
                  <a:pt x="207" y="12855"/>
                </a:moveTo>
                <a:cubicBezTo>
                  <a:pt x="3668" y="5040"/>
                  <a:pt x="11411" y="-1"/>
                  <a:pt x="19959" y="0"/>
                </a:cubicBezTo>
                <a:cubicBezTo>
                  <a:pt x="31888" y="0"/>
                  <a:pt x="41559" y="9670"/>
                  <a:pt x="41559" y="21600"/>
                </a:cubicBezTo>
                <a:cubicBezTo>
                  <a:pt x="41559" y="33529"/>
                  <a:pt x="31888" y="43200"/>
                  <a:pt x="19959" y="43200"/>
                </a:cubicBezTo>
                <a:cubicBezTo>
                  <a:pt x="11219" y="43200"/>
                  <a:pt x="3341" y="37933"/>
                  <a:pt x="-1" y="29858"/>
                </a:cubicBezTo>
                <a:lnTo>
                  <a:pt x="19959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sz="1350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8784246" y="2108524"/>
            <a:ext cx="1066801" cy="4171950"/>
            <a:chOff x="3936" y="576"/>
            <a:chExt cx="896" cy="3504"/>
          </a:xfrm>
        </p:grpSpPr>
        <p:sp>
          <p:nvSpPr>
            <p:cNvPr id="24606" name="Line 20"/>
            <p:cNvSpPr>
              <a:spLocks noChangeShapeType="1"/>
            </p:cNvSpPr>
            <p:nvPr/>
          </p:nvSpPr>
          <p:spPr bwMode="auto">
            <a:xfrm flipH="1" flipV="1">
              <a:off x="3936" y="576"/>
              <a:ext cx="0" cy="3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/>
            </a:p>
          </p:txBody>
        </p:sp>
        <p:sp>
          <p:nvSpPr>
            <p:cNvPr id="24607" name="Arc 27"/>
            <p:cNvSpPr>
              <a:spLocks/>
            </p:cNvSpPr>
            <p:nvPr/>
          </p:nvSpPr>
          <p:spPr bwMode="auto">
            <a:xfrm>
              <a:off x="3936" y="768"/>
              <a:ext cx="418" cy="416"/>
            </a:xfrm>
            <a:custGeom>
              <a:avLst/>
              <a:gdLst>
                <a:gd name="T0" fmla="*/ 0 w 21536"/>
                <a:gd name="T1" fmla="*/ 0 h 21600"/>
                <a:gd name="T2" fmla="*/ 0 w 21536"/>
                <a:gd name="T3" fmla="*/ 0 h 21600"/>
                <a:gd name="T4" fmla="*/ 0 w 2153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36"/>
                <a:gd name="T10" fmla="*/ 0 h 21600"/>
                <a:gd name="T11" fmla="*/ 21536 w 215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36" h="21600" fill="none" extrusionOk="0">
                  <a:moveTo>
                    <a:pt x="-1" y="0"/>
                  </a:moveTo>
                  <a:cubicBezTo>
                    <a:pt x="11286" y="0"/>
                    <a:pt x="20669" y="8689"/>
                    <a:pt x="21536" y="19941"/>
                  </a:cubicBezTo>
                </a:path>
                <a:path w="21536" h="21600" stroke="0" extrusionOk="0">
                  <a:moveTo>
                    <a:pt x="-1" y="0"/>
                  </a:moveTo>
                  <a:cubicBezTo>
                    <a:pt x="11286" y="0"/>
                    <a:pt x="20669" y="8689"/>
                    <a:pt x="21536" y="1994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 sz="1350"/>
            </a:p>
          </p:txBody>
        </p:sp>
        <p:sp>
          <p:nvSpPr>
            <p:cNvPr id="24608" name="Rectangle 28"/>
            <p:cNvSpPr>
              <a:spLocks noChangeArrowheads="1"/>
            </p:cNvSpPr>
            <p:nvPr/>
          </p:nvSpPr>
          <p:spPr bwMode="auto">
            <a:xfrm>
              <a:off x="4272" y="720"/>
              <a:ext cx="5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350" dirty="0">
                  <a:sym typeface="Symbol" pitchFamily="18" charset="2"/>
                </a:rPr>
                <a:t> &gt; </a:t>
              </a:r>
              <a:r>
                <a:rPr lang="en-US" altLang="ja-JP" sz="1350" i="1" dirty="0">
                  <a:sym typeface="Symbol" pitchFamily="18" charset="2"/>
                </a:rPr>
                <a:t></a:t>
              </a:r>
              <a:r>
                <a:rPr lang="en-US" altLang="ja-JP" sz="1350" i="1" baseline="-25000" dirty="0">
                  <a:sym typeface="Symbol" pitchFamily="18" charset="2"/>
                </a:rPr>
                <a:t>v</a:t>
              </a:r>
              <a:endParaRPr lang="en-US" altLang="ja-JP" sz="1350" i="1" dirty="0">
                <a:sym typeface="Symbol" pitchFamily="18" charset="2"/>
              </a:endParaRP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6441092" y="2908624"/>
            <a:ext cx="2343150" cy="3371850"/>
            <a:chOff x="1968" y="1248"/>
            <a:chExt cx="1968" cy="2832"/>
          </a:xfrm>
        </p:grpSpPr>
        <p:sp>
          <p:nvSpPr>
            <p:cNvPr id="24602" name="Line 21"/>
            <p:cNvSpPr>
              <a:spLocks noChangeShapeType="1"/>
            </p:cNvSpPr>
            <p:nvPr/>
          </p:nvSpPr>
          <p:spPr bwMode="auto">
            <a:xfrm flipH="1" flipV="1">
              <a:off x="1968" y="1344"/>
              <a:ext cx="1968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/>
            </a:p>
          </p:txBody>
        </p:sp>
        <p:sp>
          <p:nvSpPr>
            <p:cNvPr id="24603" name="Line 23"/>
            <p:cNvSpPr>
              <a:spLocks noChangeShapeType="1"/>
            </p:cNvSpPr>
            <p:nvPr/>
          </p:nvSpPr>
          <p:spPr bwMode="auto">
            <a:xfrm flipV="1">
              <a:off x="2736" y="1248"/>
              <a:ext cx="0" cy="11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/>
            </a:p>
          </p:txBody>
        </p:sp>
        <p:sp>
          <p:nvSpPr>
            <p:cNvPr id="24604" name="Arc 30"/>
            <p:cNvSpPr>
              <a:spLocks/>
            </p:cNvSpPr>
            <p:nvPr/>
          </p:nvSpPr>
          <p:spPr bwMode="auto">
            <a:xfrm flipH="1">
              <a:off x="2256" y="1632"/>
              <a:ext cx="604" cy="943"/>
            </a:xfrm>
            <a:custGeom>
              <a:avLst/>
              <a:gdLst>
                <a:gd name="T0" fmla="*/ 0 w 11061"/>
                <a:gd name="T1" fmla="*/ 0 h 21437"/>
                <a:gd name="T2" fmla="*/ 0 w 11061"/>
                <a:gd name="T3" fmla="*/ 0 h 21437"/>
                <a:gd name="T4" fmla="*/ 0 w 11061"/>
                <a:gd name="T5" fmla="*/ 0 h 21437"/>
                <a:gd name="T6" fmla="*/ 0 60000 65536"/>
                <a:gd name="T7" fmla="*/ 0 60000 65536"/>
                <a:gd name="T8" fmla="*/ 0 60000 65536"/>
                <a:gd name="T9" fmla="*/ 0 w 11061"/>
                <a:gd name="T10" fmla="*/ 0 h 21437"/>
                <a:gd name="T11" fmla="*/ 11061 w 11061"/>
                <a:gd name="T12" fmla="*/ 21437 h 21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61" h="21437" fill="none" extrusionOk="0">
                  <a:moveTo>
                    <a:pt x="2648" y="-1"/>
                  </a:moveTo>
                  <a:cubicBezTo>
                    <a:pt x="5622" y="367"/>
                    <a:pt x="8487" y="1349"/>
                    <a:pt x="11061" y="2883"/>
                  </a:cubicBezTo>
                </a:path>
                <a:path w="11061" h="21437" stroke="0" extrusionOk="0">
                  <a:moveTo>
                    <a:pt x="2648" y="-1"/>
                  </a:moveTo>
                  <a:cubicBezTo>
                    <a:pt x="5622" y="367"/>
                    <a:pt x="8487" y="1349"/>
                    <a:pt x="11061" y="2883"/>
                  </a:cubicBezTo>
                  <a:lnTo>
                    <a:pt x="0" y="2143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 sz="1350"/>
            </a:p>
          </p:txBody>
        </p:sp>
        <p:sp>
          <p:nvSpPr>
            <p:cNvPr id="24605" name="Rectangle 31"/>
            <p:cNvSpPr>
              <a:spLocks noChangeArrowheads="1"/>
            </p:cNvSpPr>
            <p:nvPr/>
          </p:nvSpPr>
          <p:spPr bwMode="auto">
            <a:xfrm>
              <a:off x="2160" y="1344"/>
              <a:ext cx="5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350" dirty="0">
                  <a:sym typeface="Symbol" pitchFamily="18" charset="2"/>
                </a:rPr>
                <a:t> &lt; </a:t>
              </a:r>
              <a:r>
                <a:rPr lang="en-US" altLang="ja-JP" sz="1350" i="1" dirty="0">
                  <a:sym typeface="Symbol" pitchFamily="18" charset="2"/>
                </a:rPr>
                <a:t></a:t>
              </a:r>
              <a:r>
                <a:rPr lang="en-US" altLang="ja-JP" sz="1350" i="1" baseline="-25000" dirty="0">
                  <a:sym typeface="Symbol" pitchFamily="18" charset="2"/>
                </a:rPr>
                <a:t>v</a:t>
              </a:r>
              <a:endParaRPr lang="en-US" altLang="ja-JP" sz="1350" i="1" dirty="0">
                <a:sym typeface="Symbol" pitchFamily="18" charset="2"/>
              </a:endParaRPr>
            </a:p>
          </p:txBody>
        </p:sp>
      </p:grp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8784242" y="2794324"/>
            <a:ext cx="10858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71712" name="Line 32"/>
          <p:cNvSpPr>
            <a:spLocks noChangeShapeType="1"/>
          </p:cNvSpPr>
          <p:nvPr/>
        </p:nvSpPr>
        <p:spPr bwMode="auto">
          <a:xfrm flipH="1">
            <a:off x="7355492" y="4051624"/>
            <a:ext cx="0" cy="51435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71717" name="Line 37"/>
          <p:cNvSpPr>
            <a:spLocks noChangeShapeType="1"/>
          </p:cNvSpPr>
          <p:nvPr/>
        </p:nvSpPr>
        <p:spPr bwMode="auto">
          <a:xfrm>
            <a:off x="8784242" y="2222824"/>
            <a:ext cx="0" cy="120015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7341205" y="2354956"/>
            <a:ext cx="2914650" cy="2114550"/>
            <a:chOff x="2736" y="768"/>
            <a:chExt cx="2448" cy="1776"/>
          </a:xfrm>
        </p:grpSpPr>
        <p:sp>
          <p:nvSpPr>
            <p:cNvPr id="24591" name="Line 29"/>
            <p:cNvSpPr>
              <a:spLocks noChangeShapeType="1"/>
            </p:cNvSpPr>
            <p:nvPr/>
          </p:nvSpPr>
          <p:spPr bwMode="auto">
            <a:xfrm flipH="1">
              <a:off x="2736" y="1584"/>
              <a:ext cx="228" cy="50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/>
            </a:p>
          </p:txBody>
        </p:sp>
        <p:sp>
          <p:nvSpPr>
            <p:cNvPr id="24592" name="Line 33"/>
            <p:cNvSpPr>
              <a:spLocks noChangeShapeType="1"/>
            </p:cNvSpPr>
            <p:nvPr/>
          </p:nvSpPr>
          <p:spPr bwMode="auto">
            <a:xfrm flipH="1">
              <a:off x="2880" y="1344"/>
              <a:ext cx="384" cy="336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/>
            </a:p>
          </p:txBody>
        </p:sp>
        <p:sp>
          <p:nvSpPr>
            <p:cNvPr id="24593" name="Line 34"/>
            <p:cNvSpPr>
              <a:spLocks noChangeShapeType="1"/>
            </p:cNvSpPr>
            <p:nvPr/>
          </p:nvSpPr>
          <p:spPr bwMode="auto">
            <a:xfrm>
              <a:off x="3696" y="768"/>
              <a:ext cx="96" cy="816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/>
            </a:p>
          </p:txBody>
        </p:sp>
        <p:sp>
          <p:nvSpPr>
            <p:cNvPr id="24594" name="Line 35"/>
            <p:cNvSpPr>
              <a:spLocks noChangeShapeType="1"/>
            </p:cNvSpPr>
            <p:nvPr/>
          </p:nvSpPr>
          <p:spPr bwMode="auto">
            <a:xfrm>
              <a:off x="3216" y="1104"/>
              <a:ext cx="240" cy="43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/>
            </a:p>
          </p:txBody>
        </p:sp>
        <p:sp>
          <p:nvSpPr>
            <p:cNvPr id="24595" name="Line 45"/>
            <p:cNvSpPr>
              <a:spLocks noChangeShapeType="1"/>
            </p:cNvSpPr>
            <p:nvPr/>
          </p:nvSpPr>
          <p:spPr bwMode="auto">
            <a:xfrm flipH="1" flipV="1">
              <a:off x="4560" y="1248"/>
              <a:ext cx="480" cy="43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/>
            </a:p>
          </p:txBody>
        </p:sp>
        <p:sp>
          <p:nvSpPr>
            <p:cNvPr id="24596" name="Line 46"/>
            <p:cNvSpPr>
              <a:spLocks noChangeShapeType="1"/>
            </p:cNvSpPr>
            <p:nvPr/>
          </p:nvSpPr>
          <p:spPr bwMode="auto">
            <a:xfrm flipH="1" flipV="1">
              <a:off x="4896" y="1488"/>
              <a:ext cx="288" cy="52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/>
            </a:p>
          </p:txBody>
        </p:sp>
        <p:sp>
          <p:nvSpPr>
            <p:cNvPr id="24597" name="Line 47"/>
            <p:cNvSpPr>
              <a:spLocks noChangeShapeType="1"/>
            </p:cNvSpPr>
            <p:nvPr/>
          </p:nvSpPr>
          <p:spPr bwMode="auto">
            <a:xfrm flipH="1" flipV="1">
              <a:off x="5184" y="2064"/>
              <a:ext cx="0" cy="48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/>
            </a:p>
          </p:txBody>
        </p:sp>
        <p:sp>
          <p:nvSpPr>
            <p:cNvPr id="24598" name="Line 48"/>
            <p:cNvSpPr>
              <a:spLocks noChangeShapeType="1"/>
            </p:cNvSpPr>
            <p:nvPr/>
          </p:nvSpPr>
          <p:spPr bwMode="auto">
            <a:xfrm>
              <a:off x="3408" y="912"/>
              <a:ext cx="240" cy="62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/>
            </a:p>
          </p:txBody>
        </p:sp>
        <p:sp>
          <p:nvSpPr>
            <p:cNvPr id="24599" name="Line 56"/>
            <p:cNvSpPr>
              <a:spLocks noChangeShapeType="1"/>
            </p:cNvSpPr>
            <p:nvPr/>
          </p:nvSpPr>
          <p:spPr bwMode="auto">
            <a:xfrm flipV="1">
              <a:off x="4032" y="768"/>
              <a:ext cx="96" cy="816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/>
            </a:p>
          </p:txBody>
        </p:sp>
        <p:sp>
          <p:nvSpPr>
            <p:cNvPr id="24600" name="Line 57"/>
            <p:cNvSpPr>
              <a:spLocks noChangeShapeType="1"/>
            </p:cNvSpPr>
            <p:nvPr/>
          </p:nvSpPr>
          <p:spPr bwMode="auto">
            <a:xfrm flipV="1">
              <a:off x="4176" y="864"/>
              <a:ext cx="144" cy="67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/>
            </a:p>
          </p:txBody>
        </p:sp>
        <p:sp>
          <p:nvSpPr>
            <p:cNvPr id="24601" name="Line 58"/>
            <p:cNvSpPr>
              <a:spLocks noChangeShapeType="1"/>
            </p:cNvSpPr>
            <p:nvPr/>
          </p:nvSpPr>
          <p:spPr bwMode="auto">
            <a:xfrm flipV="1">
              <a:off x="4368" y="1008"/>
              <a:ext cx="144" cy="48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350"/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8798531" y="641669"/>
            <a:ext cx="260847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0E2E96"/>
                </a:solidFill>
              </a:rPr>
              <a:t>Line Polarization </a:t>
            </a:r>
            <a:r>
              <a:rPr lang="en-US" altLang="ja-JP" dirty="0">
                <a:solidFill>
                  <a:srgbClr val="0E2E96"/>
                </a:solidFill>
              </a:rPr>
              <a:t>V</a:t>
            </a:r>
            <a:r>
              <a:rPr lang="en-US" altLang="ja-JP" dirty="0" smtClean="0">
                <a:solidFill>
                  <a:srgbClr val="0E2E96"/>
                </a:solidFill>
              </a:rPr>
              <a:t>ector</a:t>
            </a:r>
            <a:endParaRPr lang="ja-JP" altLang="en-US" dirty="0">
              <a:solidFill>
                <a:srgbClr val="0E2E96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4106871" y="4581687"/>
            <a:ext cx="390018" cy="1818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4019641" y="5070685"/>
            <a:ext cx="434897" cy="1839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576576" y="4290763"/>
            <a:ext cx="2015727" cy="1200329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“Saturated” </a:t>
            </a:r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Hanle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effect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</a:t>
            </a:r>
            <a:r>
              <a:rPr lang="it-IT" sz="2400" b="1" baseline="-250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Larmour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&gt;&gt;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9525" y="3715935"/>
            <a:ext cx="1840675" cy="416530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99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animBg="1"/>
      <p:bldP spid="71712" grpId="0" animBg="1"/>
      <p:bldP spid="717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naf150x15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14300"/>
            <a:ext cx="1074222" cy="1052736"/>
          </a:xfrm>
          <a:prstGeom prst="rect">
            <a:avLst/>
          </a:prstGeom>
        </p:spPr>
      </p:pic>
      <p:pic>
        <p:nvPicPr>
          <p:cNvPr id="13" name="Picture 1" descr="Figure 15 - LC in Lyot St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1772816"/>
            <a:ext cx="7037171" cy="438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24E8-B575-45B9-9D8F-DBDAF0FA334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1549400" y="37905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7758"/>
            <a:r>
              <a:rPr lang="en-GB" sz="2800" b="1" dirty="0" smtClean="0">
                <a:solidFill>
                  <a:srgbClr val="FF0000"/>
                </a:solidFill>
              </a:rPr>
              <a:t>Turin - Liquid-crystal </a:t>
            </a:r>
            <a:r>
              <a:rPr lang="en-GB" sz="2800" b="1" dirty="0">
                <a:solidFill>
                  <a:srgbClr val="FF0000"/>
                </a:solidFill>
              </a:rPr>
              <a:t>Tunable Lyot Filter 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pPr algn="ctr" defTabSz="1247758"/>
            <a:r>
              <a:rPr lang="en-GB" sz="2800" b="1" dirty="0" smtClean="0">
                <a:solidFill>
                  <a:srgbClr val="FF0000"/>
                </a:solidFill>
              </a:rPr>
              <a:t>for </a:t>
            </a:r>
            <a:r>
              <a:rPr lang="en-GB" sz="2800" b="1" dirty="0">
                <a:solidFill>
                  <a:srgbClr val="FF0000"/>
                </a:solidFill>
              </a:rPr>
              <a:t>Solar </a:t>
            </a:r>
            <a:r>
              <a:rPr lang="en-GB" sz="2800" b="1" dirty="0" err="1">
                <a:solidFill>
                  <a:srgbClr val="FF0000"/>
                </a:solidFill>
              </a:rPr>
              <a:t>Coronagraphy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1" y="463551"/>
            <a:ext cx="7769225" cy="804863"/>
          </a:xfrm>
        </p:spPr>
        <p:txBody>
          <a:bodyPr/>
          <a:lstStyle/>
          <a:p>
            <a:r>
              <a:rPr lang="it-IT" sz="3200">
                <a:solidFill>
                  <a:srgbClr val="CC0000"/>
                </a:solidFill>
              </a:rPr>
              <a:t>LC Tunable-filter &amp; Polarimeter Procurement</a:t>
            </a:r>
          </a:p>
        </p:txBody>
      </p:sp>
      <p:pic>
        <p:nvPicPr>
          <p:cNvPr id="101385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6" y="1484313"/>
            <a:ext cx="9140825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3" name="Picture 7" descr="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7326"/>
            <a:ext cx="8893175" cy="6670675"/>
          </a:xfrm>
          <a:prstGeom prst="rect">
            <a:avLst/>
          </a:prstGeom>
          <a:noFill/>
        </p:spPr>
      </p:pic>
      <p:pic>
        <p:nvPicPr>
          <p:cNvPr id="101384" name="Picture 8" descr="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812"/>
            <a:ext cx="9109075" cy="6834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09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54665" y="568547"/>
            <a:ext cx="8075239" cy="94932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Turin - Liquid-crystal </a:t>
            </a:r>
            <a:r>
              <a:rPr lang="en-GB" sz="3200" b="1" dirty="0" err="1">
                <a:solidFill>
                  <a:srgbClr val="C00000"/>
                </a:solidFill>
              </a:rPr>
              <a:t>Tunable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Lyot</a:t>
            </a:r>
            <a:r>
              <a:rPr lang="en-GB" sz="3200" b="1" dirty="0">
                <a:solidFill>
                  <a:srgbClr val="C00000"/>
                </a:solidFill>
              </a:rPr>
              <a:t> Filter </a:t>
            </a:r>
            <a:br>
              <a:rPr lang="en-GB" sz="3200" b="1" dirty="0">
                <a:solidFill>
                  <a:srgbClr val="C00000"/>
                </a:solidFill>
              </a:rPr>
            </a:br>
            <a:r>
              <a:rPr lang="it-IT" sz="3200" b="1" dirty="0" smtClean="0">
                <a:solidFill>
                  <a:srgbClr val="C00000"/>
                </a:solidFill>
              </a:rPr>
              <a:t> </a:t>
            </a:r>
            <a:r>
              <a:rPr lang="it-IT" sz="3200" b="1" dirty="0" err="1">
                <a:solidFill>
                  <a:srgbClr val="C00000"/>
                </a:solidFill>
              </a:rPr>
              <a:t>Perfomances</a:t>
            </a:r>
            <a:endParaRPr lang="it-IT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109574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0542575"/>
              </p:ext>
            </p:extLst>
          </p:nvPr>
        </p:nvGraphicFramePr>
        <p:xfrm>
          <a:off x="926019" y="1517872"/>
          <a:ext cx="10188307" cy="5021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Worksheet" r:id="rId3" imgW="8915400" imgH="4391025" progId="Excel.Sheet.8">
                  <p:embed/>
                </p:oleObj>
              </mc:Choice>
              <mc:Fallback>
                <p:oleObj name="Worksheet" r:id="rId3" imgW="8915400" imgH="439102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019" y="1517872"/>
                        <a:ext cx="10188307" cy="5021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magine 7" descr="inaf150x15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25116"/>
            <a:ext cx="1074222" cy="1052736"/>
          </a:xfrm>
          <a:prstGeom prst="rect">
            <a:avLst/>
          </a:prstGeom>
        </p:spPr>
      </p:pic>
      <p:sp>
        <p:nvSpPr>
          <p:cNvPr id="14" name="Segnaposto numero diapositiva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5124E8-B575-45B9-9D8F-DBDAF0FA334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6064</TotalTime>
  <Words>718</Words>
  <Application>Microsoft Office PowerPoint</Application>
  <PresentationFormat>Widescreen</PresentationFormat>
  <Paragraphs>148</Paragraphs>
  <Slides>25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ＭＳ Ｐゴシック</vt:lpstr>
      <vt:lpstr>Symbol</vt:lpstr>
      <vt:lpstr>Times New Roman</vt:lpstr>
      <vt:lpstr>Verdana</vt:lpstr>
      <vt:lpstr>Office Theme</vt:lpstr>
      <vt:lpstr>Worksheet</vt:lpstr>
      <vt:lpstr>Acrobat Document</vt:lpstr>
      <vt:lpstr>Coronal Spectro-polarimetry with the Turin Lyot-Filter</vt:lpstr>
      <vt:lpstr>OUTLINE</vt:lpstr>
      <vt:lpstr>Presentazione standard di PowerPoint</vt:lpstr>
      <vt:lpstr>Hanle Effect (tutorial)</vt:lpstr>
      <vt:lpstr>Hanle Effect (tutorial)</vt:lpstr>
      <vt:lpstr>Polarization vector  Van Vleck angle</vt:lpstr>
      <vt:lpstr>Presentazione standard di PowerPoint</vt:lpstr>
      <vt:lpstr>LC Tunable-filter &amp; Polarimeter Procurement</vt:lpstr>
      <vt:lpstr>Turin - Liquid-crystal Tunable Lyot Filter   Perfomances</vt:lpstr>
      <vt:lpstr>Presentazione standard di PowerPoint</vt:lpstr>
      <vt:lpstr>2010 Eclipse Results of CorMag </vt:lpstr>
      <vt:lpstr>Presentazione standard di PowerPoint</vt:lpstr>
      <vt:lpstr>FeXIV Line  Polarization Vector</vt:lpstr>
      <vt:lpstr>«Saturated» Hanle effect in the Coronal FeXIV Line </vt:lpstr>
      <vt:lpstr>Coronal Cavity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ESA PROBA-3 Formation-Flying Coronagraph</vt:lpstr>
      <vt:lpstr>Summary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SCORE –  Sounding-rocket Coronagraphic Experiment</dc:title>
  <dc:creator>Silvano Fineschi</dc:creator>
  <cp:lastModifiedBy>Silvano Fineschi</cp:lastModifiedBy>
  <cp:revision>110</cp:revision>
  <dcterms:created xsi:type="dcterms:W3CDTF">2014-08-02T12:43:57Z</dcterms:created>
  <dcterms:modified xsi:type="dcterms:W3CDTF">2015-09-21T15:24:18Z</dcterms:modified>
</cp:coreProperties>
</file>