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5" r:id="rId2"/>
    <p:sldMasterId id="2147483693" r:id="rId3"/>
    <p:sldMasterId id="2147483705" r:id="rId4"/>
    <p:sldMasterId id="2147483717" r:id="rId5"/>
    <p:sldMasterId id="2147483737" r:id="rId6"/>
    <p:sldMasterId id="2147483752" r:id="rId7"/>
    <p:sldMasterId id="2147483770" r:id="rId8"/>
    <p:sldMasterId id="2147483782" r:id="rId9"/>
    <p:sldMasterId id="2147483797" r:id="rId10"/>
  </p:sldMasterIdLst>
  <p:notesMasterIdLst>
    <p:notesMasterId r:id="rId34"/>
  </p:notesMasterIdLst>
  <p:sldIdLst>
    <p:sldId id="354" r:id="rId11"/>
    <p:sldId id="663" r:id="rId12"/>
    <p:sldId id="622" r:id="rId13"/>
    <p:sldId id="623" r:id="rId14"/>
    <p:sldId id="664" r:id="rId15"/>
    <p:sldId id="665" r:id="rId16"/>
    <p:sldId id="634" r:id="rId17"/>
    <p:sldId id="635" r:id="rId18"/>
    <p:sldId id="643" r:id="rId19"/>
    <p:sldId id="661" r:id="rId20"/>
    <p:sldId id="667" r:id="rId21"/>
    <p:sldId id="666" r:id="rId22"/>
    <p:sldId id="627" r:id="rId23"/>
    <p:sldId id="638" r:id="rId24"/>
    <p:sldId id="590" r:id="rId25"/>
    <p:sldId id="474" r:id="rId26"/>
    <p:sldId id="568" r:id="rId27"/>
    <p:sldId id="529" r:id="rId28"/>
    <p:sldId id="530" r:id="rId29"/>
    <p:sldId id="553" r:id="rId30"/>
    <p:sldId id="603" r:id="rId31"/>
    <p:sldId id="569" r:id="rId32"/>
    <p:sldId id="648" r:id="rId33"/>
  </p:sldIdLst>
  <p:sldSz cx="10080625" cy="7559675"/>
  <p:notesSz cx="4279900" cy="5486400"/>
  <p:defaultTextStyle>
    <a:defPPr>
      <a:defRPr lang="en-GB"/>
    </a:defPPr>
    <a:lvl1pPr algn="l" defTabSz="452484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35302" indent="-282799" algn="l" defTabSz="452484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31193" indent="-226253" algn="l" defTabSz="452484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583699" indent="-226253" algn="l" defTabSz="452484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36181" indent="-226253" algn="l" defTabSz="452484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62407" algn="l" defTabSz="904962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14910" algn="l" defTabSz="904962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167392" algn="l" defTabSz="904962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19873" algn="l" defTabSz="904962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3030"/>
    <a:srgbClr val="FF8000"/>
    <a:srgbClr val="FF3941"/>
    <a:srgbClr val="00DD02"/>
    <a:srgbClr val="53DDFF"/>
    <a:srgbClr val="FFFFCC"/>
    <a:srgbClr val="FF3300"/>
    <a:srgbClr val="FF2712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85" autoAdjust="0"/>
    <p:restoredTop sz="98302" autoAdjust="0"/>
  </p:normalViewPr>
  <p:slideViewPr>
    <p:cSldViewPr showGuides="1">
      <p:cViewPr varScale="1">
        <p:scale>
          <a:sx n="84" d="100"/>
          <a:sy n="84" d="100"/>
        </p:scale>
        <p:origin x="-688" y="-96"/>
      </p:cViewPr>
      <p:guideLst>
        <p:guide orient="horz" pos="2812"/>
        <p:guide pos="4718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384"/>
    </p:cViewPr>
  </p:sorterViewPr>
  <p:notesViewPr>
    <p:cSldViewPr showGuides="1">
      <p:cViewPr varScale="1">
        <p:scale>
          <a:sx n="53" d="100"/>
          <a:sy n="53" d="100"/>
        </p:scale>
        <p:origin x="-1806" y="-90"/>
      </p:cViewPr>
      <p:guideLst>
        <p:guide orient="horz" pos="1595"/>
        <p:guide pos="13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3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4279900" cy="548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185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3675" tIns="26732" rIns="53675" bIns="26732" numCol="1" anchor="t" anchorCtr="0" compatLnSpc="1">
            <a:prstTxWarp prst="textNoShape">
              <a:avLst/>
            </a:prstTxWarp>
          </a:bodyPr>
          <a:lstStyle>
            <a:lvl1pPr defTabSz="266700" eaLnBrk="1">
              <a:tabLst>
                <a:tab pos="423863" algn="l"/>
                <a:tab pos="846138" algn="l"/>
                <a:tab pos="1270000" algn="l"/>
                <a:tab pos="1692275" algn="l"/>
              </a:tabLst>
              <a:defRPr sz="7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424113" y="0"/>
            <a:ext cx="185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3675" tIns="26732" rIns="53675" bIns="26732" numCol="1" anchor="t" anchorCtr="0" compatLnSpc="1">
            <a:prstTxWarp prst="textNoShape">
              <a:avLst/>
            </a:prstTxWarp>
          </a:bodyPr>
          <a:lstStyle>
            <a:lvl1pPr algn="r" defTabSz="266700" eaLnBrk="1">
              <a:tabLst>
                <a:tab pos="423863" algn="l"/>
                <a:tab pos="846138" algn="l"/>
                <a:tab pos="1270000" algn="l"/>
                <a:tab pos="1692275" algn="l"/>
              </a:tabLst>
              <a:defRPr sz="7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769938" y="411163"/>
            <a:ext cx="2741612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428625" y="2605088"/>
            <a:ext cx="3422650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5210175"/>
            <a:ext cx="18542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3675" tIns="26732" rIns="53675" bIns="26732" numCol="1" anchor="b" anchorCtr="0" compatLnSpc="1">
            <a:prstTxWarp prst="textNoShape">
              <a:avLst/>
            </a:prstTxWarp>
          </a:bodyPr>
          <a:lstStyle>
            <a:lvl1pPr defTabSz="266700" eaLnBrk="1">
              <a:tabLst>
                <a:tab pos="423863" algn="l"/>
                <a:tab pos="846138" algn="l"/>
                <a:tab pos="1270000" algn="l"/>
                <a:tab pos="1692275" algn="l"/>
              </a:tabLst>
              <a:defRPr sz="7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2424113" y="5210175"/>
            <a:ext cx="18542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3675" tIns="26732" rIns="53675" bIns="26732" numCol="1" anchor="b" anchorCtr="0" compatLnSpc="1">
            <a:prstTxWarp prst="textNoShape">
              <a:avLst/>
            </a:prstTxWarp>
          </a:bodyPr>
          <a:lstStyle>
            <a:lvl1pPr algn="r" defTabSz="266700" eaLnBrk="1">
              <a:tabLst>
                <a:tab pos="423863" algn="l"/>
                <a:tab pos="846138" algn="l"/>
                <a:tab pos="1270000" algn="l"/>
                <a:tab pos="1692275" algn="l"/>
              </a:tabLst>
              <a:defRPr sz="7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509F3F35-1DAF-4EC8-9406-E6381C0DE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79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2484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35302" indent="-282799" algn="l" defTabSz="452484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31193" indent="-226253" algn="l" defTabSz="452484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83699" indent="-226253" algn="l" defTabSz="452484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36181" indent="-226253" algn="l" defTabSz="452484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62407" algn="l" defTabSz="904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4910" algn="l" defTabSz="904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67392" algn="l" defTabSz="904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19873" algn="l" defTabSz="9049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87D93-7C41-483C-875C-924507A3B69E}" type="slidenum">
              <a:rPr lang="en-US"/>
              <a:pPr/>
              <a:t>1</a:t>
            </a:fld>
            <a:endParaRPr lang="en-US"/>
          </a:p>
        </p:txBody>
      </p:sp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579438" y="411163"/>
            <a:ext cx="3121025" cy="2055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428625" y="2605088"/>
            <a:ext cx="3424238" cy="2470150"/>
          </a:xfrm>
          <a:ln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 baseline="0" dirty="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1D9C89-DB4B-441F-9927-0BF5EFC29EB2}" type="slidenum">
              <a:rPr lang="en-US"/>
              <a:pPr/>
              <a:t>15</a:t>
            </a:fld>
            <a:endParaRPr lang="en-US"/>
          </a:p>
        </p:txBody>
      </p:sp>
      <p:sp>
        <p:nvSpPr>
          <p:cNvPr id="1740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411163"/>
            <a:ext cx="2740025" cy="2055812"/>
          </a:xfrm>
        </p:spPr>
      </p:sp>
      <p:sp>
        <p:nvSpPr>
          <p:cNvPr id="17408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428090" y="2605623"/>
            <a:ext cx="3424720" cy="2470242"/>
          </a:xfrm>
          <a:ln/>
        </p:spPr>
        <p:txBody>
          <a:bodyPr lIns="53675" rIns="53675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263"/>
              </a:spcBef>
            </a:pPr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09F3F35-1DAF-4EC8-9406-E6381C0DE9F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6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1D9C89-DB4B-441F-9927-0BF5EFC29EB2}" type="slidenum">
              <a:rPr lang="en-US"/>
              <a:pPr/>
              <a:t>2</a:t>
            </a:fld>
            <a:endParaRPr lang="en-US"/>
          </a:p>
        </p:txBody>
      </p:sp>
      <p:sp>
        <p:nvSpPr>
          <p:cNvPr id="1740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411163"/>
            <a:ext cx="2740025" cy="2055812"/>
          </a:xfrm>
        </p:spPr>
      </p:sp>
      <p:sp>
        <p:nvSpPr>
          <p:cNvPr id="17408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428090" y="2605623"/>
            <a:ext cx="3424720" cy="2470242"/>
          </a:xfrm>
          <a:ln/>
        </p:spPr>
        <p:txBody>
          <a:bodyPr lIns="53675" rIns="53675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263"/>
              </a:spcBef>
            </a:pPr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Aerosol:</a:t>
            </a:r>
            <a:r>
              <a:rPr lang="en-US" baseline="0" dirty="0" smtClean="0"/>
              <a:t> beginning of step 1</a:t>
            </a:r>
          </a:p>
          <a:p>
            <a:r>
              <a:rPr lang="en-US" baseline="0" dirty="0" smtClean="0"/>
              <a:t>For CO2, CH4 at step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C70-9A10-443C-93B2-489D2E6956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C70-9A10-443C-93B2-489D2E69565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43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5A4367-A247-4567-B5CC-444EAE228563}" type="slidenum">
              <a:rPr lang="en-US"/>
              <a:pPr/>
              <a:t>5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5A4367-A247-4567-B5CC-444EAE228563}" type="slidenum">
              <a:rPr lang="en-US"/>
              <a:pPr/>
              <a:t>6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ase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8C915-529F-427E-800B-70E03EC253B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336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Retrieval</a:t>
            </a:r>
            <a:r>
              <a:rPr lang="en-US" baseline="0" dirty="0" smtClean="0"/>
              <a:t> based upon radiance and </a:t>
            </a:r>
            <a:r>
              <a:rPr lang="en-US" baseline="0" dirty="0" err="1" smtClean="0"/>
              <a:t>DoLP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C70-9A10-443C-93B2-489D2E6956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4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Retrieval</a:t>
            </a:r>
            <a:r>
              <a:rPr lang="en-US" baseline="0" dirty="0" smtClean="0"/>
              <a:t> based upon radiance and </a:t>
            </a:r>
            <a:r>
              <a:rPr lang="en-US" baseline="0" dirty="0" err="1" smtClean="0"/>
              <a:t>DoLP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C70-9A10-443C-93B2-489D2E6956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4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 lIns="90482" tIns="45243" rIns="90482" bIns="4524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  <a:prstGeom prst="rect">
            <a:avLst/>
          </a:prstGeom>
        </p:spPr>
        <p:txBody>
          <a:bodyPr lIns="90482" tIns="45243" rIns="90482" bIns="45243"/>
          <a:lstStyle>
            <a:lvl1pPr marL="0" indent="0" algn="ctr">
              <a:buNone/>
              <a:defRPr/>
            </a:lvl1pPr>
            <a:lvl2pPr marL="452484" indent="0" algn="ctr">
              <a:buNone/>
              <a:defRPr/>
            </a:lvl2pPr>
            <a:lvl3pPr marL="904962" indent="0" algn="ctr">
              <a:buNone/>
              <a:defRPr/>
            </a:lvl3pPr>
            <a:lvl4pPr marL="1357464" indent="0" algn="ctr">
              <a:buNone/>
              <a:defRPr/>
            </a:lvl4pPr>
            <a:lvl5pPr marL="1809936" indent="0" algn="ctr">
              <a:buNone/>
              <a:defRPr/>
            </a:lvl5pPr>
            <a:lvl6pPr marL="2262407" indent="0" algn="ctr">
              <a:buNone/>
              <a:defRPr/>
            </a:lvl6pPr>
            <a:lvl7pPr marL="2714910" indent="0" algn="ctr">
              <a:buNone/>
              <a:defRPr/>
            </a:lvl7pPr>
            <a:lvl8pPr marL="3167392" indent="0" algn="ctr">
              <a:buNone/>
              <a:defRPr/>
            </a:lvl8pPr>
            <a:lvl9pPr marL="361987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82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03323"/>
            <a:ext cx="9072563" cy="1258887"/>
          </a:xfrm>
          <a:prstGeom prst="rect">
            <a:avLst/>
          </a:prstGeom>
        </p:spPr>
        <p:txBody>
          <a:bodyPr lIns="90482" tIns="45243" rIns="90482" bIns="4524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7" y="1763713"/>
            <a:ext cx="9072563" cy="4989512"/>
          </a:xfrm>
          <a:prstGeom prst="rect">
            <a:avLst/>
          </a:prstGeom>
        </p:spPr>
        <p:txBody>
          <a:bodyPr vert="eaVert" lIns="90482" tIns="45243" rIns="90482" bIns="452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866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 lIns="90482" tIns="45243" rIns="90482" bIns="4524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7" y="303213"/>
            <a:ext cx="6653213" cy="6450012"/>
          </a:xfrm>
          <a:prstGeom prst="rect">
            <a:avLst/>
          </a:prstGeom>
        </p:spPr>
        <p:txBody>
          <a:bodyPr vert="eaVert" lIns="90482" tIns="45243" rIns="90482" bIns="452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726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365"/>
            <a:ext cx="10080625" cy="206631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68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90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498772" indent="0">
              <a:buNone/>
              <a:defRPr sz="2000"/>
            </a:lvl2pPr>
            <a:lvl3pPr marL="997548" indent="0">
              <a:buNone/>
              <a:defRPr sz="1800"/>
            </a:lvl3pPr>
            <a:lvl4pPr marL="1496322" indent="0">
              <a:buNone/>
              <a:defRPr sz="1500"/>
            </a:lvl4pPr>
            <a:lvl5pPr marL="1995098" indent="0">
              <a:buNone/>
              <a:defRPr sz="1500"/>
            </a:lvl5pPr>
            <a:lvl6pPr marL="2493880" indent="0">
              <a:buNone/>
              <a:defRPr sz="1500"/>
            </a:lvl6pPr>
            <a:lvl7pPr marL="2992634" indent="0">
              <a:buNone/>
              <a:defRPr sz="1500"/>
            </a:lvl7pPr>
            <a:lvl8pPr marL="3491406" indent="0">
              <a:buNone/>
              <a:defRPr sz="1500"/>
            </a:lvl8pPr>
            <a:lvl9pPr marL="3990186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365"/>
            <a:ext cx="10080625" cy="206631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58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6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1469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499237" indent="0">
              <a:buNone/>
              <a:defRPr sz="2000"/>
            </a:lvl2pPr>
            <a:lvl3pPr marL="998479" indent="0">
              <a:buNone/>
              <a:defRPr sz="1800"/>
            </a:lvl3pPr>
            <a:lvl4pPr marL="1497719" indent="0">
              <a:buNone/>
              <a:defRPr sz="1500"/>
            </a:lvl4pPr>
            <a:lvl5pPr marL="1996959" indent="0">
              <a:buNone/>
              <a:defRPr sz="1500"/>
            </a:lvl5pPr>
            <a:lvl6pPr marL="2496205" indent="0">
              <a:buNone/>
              <a:defRPr sz="1500"/>
            </a:lvl6pPr>
            <a:lvl7pPr marL="2995427" indent="0">
              <a:buNone/>
              <a:defRPr sz="1500"/>
            </a:lvl7pPr>
            <a:lvl8pPr marL="3494666" indent="0">
              <a:buNone/>
              <a:defRPr sz="1500"/>
            </a:lvl8pPr>
            <a:lvl9pPr marL="399391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9782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03323"/>
            <a:ext cx="9072563" cy="1258887"/>
          </a:xfrm>
          <a:prstGeom prst="rect">
            <a:avLst/>
          </a:prstGeom>
        </p:spPr>
        <p:txBody>
          <a:bodyPr lIns="90482" tIns="45243" rIns="90482" bIns="4524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7" y="1763713"/>
            <a:ext cx="9072563" cy="4989512"/>
          </a:xfrm>
          <a:prstGeom prst="rect">
            <a:avLst/>
          </a:prstGeom>
        </p:spPr>
        <p:txBody>
          <a:bodyPr lIns="90482" tIns="45243" rIns="90482" bIns="452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76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4908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237" indent="0">
              <a:buNone/>
              <a:defRPr sz="2200" b="1"/>
            </a:lvl2pPr>
            <a:lvl3pPr marL="998479" indent="0">
              <a:buNone/>
              <a:defRPr sz="2000" b="1"/>
            </a:lvl3pPr>
            <a:lvl4pPr marL="1497719" indent="0">
              <a:buNone/>
              <a:defRPr sz="1800" b="1"/>
            </a:lvl4pPr>
            <a:lvl5pPr marL="1996959" indent="0">
              <a:buNone/>
              <a:defRPr sz="1800" b="1"/>
            </a:lvl5pPr>
            <a:lvl6pPr marL="2496205" indent="0">
              <a:buNone/>
              <a:defRPr sz="1800" b="1"/>
            </a:lvl6pPr>
            <a:lvl7pPr marL="2995427" indent="0">
              <a:buNone/>
              <a:defRPr sz="1800" b="1"/>
            </a:lvl7pPr>
            <a:lvl8pPr marL="3494666" indent="0">
              <a:buNone/>
              <a:defRPr sz="1800" b="1"/>
            </a:lvl8pPr>
            <a:lvl9pPr marL="399391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401"/>
            <a:ext cx="4454027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237" indent="0">
              <a:buNone/>
              <a:defRPr sz="2200" b="1"/>
            </a:lvl2pPr>
            <a:lvl3pPr marL="998479" indent="0">
              <a:buNone/>
              <a:defRPr sz="2000" b="1"/>
            </a:lvl3pPr>
            <a:lvl4pPr marL="1497719" indent="0">
              <a:buNone/>
              <a:defRPr sz="1800" b="1"/>
            </a:lvl4pPr>
            <a:lvl5pPr marL="1996959" indent="0">
              <a:buNone/>
              <a:defRPr sz="1800" b="1"/>
            </a:lvl5pPr>
            <a:lvl6pPr marL="2496205" indent="0">
              <a:buNone/>
              <a:defRPr sz="1800" b="1"/>
            </a:lvl6pPr>
            <a:lvl7pPr marL="2995427" indent="0">
              <a:buNone/>
              <a:defRPr sz="1800" b="1"/>
            </a:lvl7pPr>
            <a:lvl8pPr marL="3494666" indent="0">
              <a:buNone/>
              <a:defRPr sz="1800" b="1"/>
            </a:lvl8pPr>
            <a:lvl9pPr marL="399391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401"/>
            <a:ext cx="4455776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8772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0553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271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0"/>
            <a:ext cx="5635349" cy="660484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35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31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2"/>
            <a:ext cx="3316456" cy="5293549"/>
          </a:xfrm>
        </p:spPr>
        <p:txBody>
          <a:bodyPr/>
          <a:lstStyle>
            <a:lvl1pPr marL="0" indent="0">
              <a:buNone/>
              <a:defRPr sz="1500"/>
            </a:lvl1pPr>
            <a:lvl2pPr marL="499237" indent="0">
              <a:buNone/>
              <a:defRPr sz="1300"/>
            </a:lvl2pPr>
            <a:lvl3pPr marL="998479" indent="0">
              <a:buNone/>
              <a:defRPr sz="1100"/>
            </a:lvl3pPr>
            <a:lvl4pPr marL="1497719" indent="0">
              <a:buNone/>
              <a:defRPr sz="1000"/>
            </a:lvl4pPr>
            <a:lvl5pPr marL="1996959" indent="0">
              <a:buNone/>
              <a:defRPr sz="1000"/>
            </a:lvl5pPr>
            <a:lvl6pPr marL="2496205" indent="0">
              <a:buNone/>
              <a:defRPr sz="1000"/>
            </a:lvl6pPr>
            <a:lvl7pPr marL="2995427" indent="0">
              <a:buNone/>
              <a:defRPr sz="1000"/>
            </a:lvl7pPr>
            <a:lvl8pPr marL="3494666" indent="0">
              <a:buNone/>
              <a:defRPr sz="1000"/>
            </a:lvl8pPr>
            <a:lvl9pPr marL="399391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1389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499237" indent="0">
              <a:buNone/>
              <a:defRPr sz="3100"/>
            </a:lvl2pPr>
            <a:lvl3pPr marL="998479" indent="0">
              <a:buNone/>
              <a:defRPr sz="2600"/>
            </a:lvl3pPr>
            <a:lvl4pPr marL="1497719" indent="0">
              <a:buNone/>
              <a:defRPr sz="2200"/>
            </a:lvl4pPr>
            <a:lvl5pPr marL="1996959" indent="0">
              <a:buNone/>
              <a:defRPr sz="2200"/>
            </a:lvl5pPr>
            <a:lvl6pPr marL="2496205" indent="0">
              <a:buNone/>
              <a:defRPr sz="2200"/>
            </a:lvl6pPr>
            <a:lvl7pPr marL="2995427" indent="0">
              <a:buNone/>
              <a:defRPr sz="2200"/>
            </a:lvl7pPr>
            <a:lvl8pPr marL="3494666" indent="0">
              <a:buNone/>
              <a:defRPr sz="2200"/>
            </a:lvl8pPr>
            <a:lvl9pPr marL="3993913" indent="0">
              <a:buNone/>
              <a:defRPr sz="22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958985"/>
          </a:xfrm>
        </p:spPr>
        <p:txBody>
          <a:bodyPr/>
          <a:lstStyle>
            <a:lvl1pPr marL="0" indent="0">
              <a:buNone/>
              <a:defRPr sz="1500"/>
            </a:lvl1pPr>
            <a:lvl2pPr marL="499237" indent="0">
              <a:buNone/>
              <a:defRPr sz="1300"/>
            </a:lvl2pPr>
            <a:lvl3pPr marL="998479" indent="0">
              <a:buNone/>
              <a:defRPr sz="1100"/>
            </a:lvl3pPr>
            <a:lvl4pPr marL="1497719" indent="0">
              <a:buNone/>
              <a:defRPr sz="1000"/>
            </a:lvl4pPr>
            <a:lvl5pPr marL="1996959" indent="0">
              <a:buNone/>
              <a:defRPr sz="1000"/>
            </a:lvl5pPr>
            <a:lvl6pPr marL="2496205" indent="0">
              <a:buNone/>
              <a:defRPr sz="1000"/>
            </a:lvl6pPr>
            <a:lvl7pPr marL="2995427" indent="0">
              <a:buNone/>
              <a:defRPr sz="1000"/>
            </a:lvl7pPr>
            <a:lvl8pPr marL="3494666" indent="0">
              <a:buNone/>
              <a:defRPr sz="1000"/>
            </a:lvl8pPr>
            <a:lvl9pPr marL="399391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1063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6462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2563" y="286988"/>
            <a:ext cx="2420401" cy="65884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763" y="286988"/>
            <a:ext cx="7096689" cy="6588494"/>
          </a:xfrm>
        </p:spPr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0285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365"/>
            <a:ext cx="10080625" cy="206631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52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6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54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860"/>
            <a:ext cx="8567738" cy="1501775"/>
          </a:xfrm>
          <a:prstGeom prst="rect">
            <a:avLst/>
          </a:prstGeom>
        </p:spPr>
        <p:txBody>
          <a:bodyPr lIns="90482" tIns="45243" rIns="90482" bIns="45243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lIns="90482" tIns="45243" rIns="90482" bIns="45243" anchor="b"/>
          <a:lstStyle>
            <a:lvl1pPr marL="0" indent="0">
              <a:buNone/>
              <a:defRPr sz="2000"/>
            </a:lvl1pPr>
            <a:lvl2pPr marL="452484" indent="0">
              <a:buNone/>
              <a:defRPr sz="1800"/>
            </a:lvl2pPr>
            <a:lvl3pPr marL="904962" indent="0">
              <a:buNone/>
              <a:defRPr sz="1700"/>
            </a:lvl3pPr>
            <a:lvl4pPr marL="1357464" indent="0">
              <a:buNone/>
              <a:defRPr sz="1400"/>
            </a:lvl4pPr>
            <a:lvl5pPr marL="1809936" indent="0">
              <a:buNone/>
              <a:defRPr sz="1400"/>
            </a:lvl5pPr>
            <a:lvl6pPr marL="2262407" indent="0">
              <a:buNone/>
              <a:defRPr sz="1400"/>
            </a:lvl6pPr>
            <a:lvl7pPr marL="2714910" indent="0">
              <a:buNone/>
              <a:defRPr sz="1400"/>
            </a:lvl7pPr>
            <a:lvl8pPr marL="3167392" indent="0">
              <a:buNone/>
              <a:defRPr sz="1400"/>
            </a:lvl8pPr>
            <a:lvl9pPr marL="36198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2865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8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499496" indent="0">
              <a:buNone/>
              <a:defRPr sz="2000"/>
            </a:lvl2pPr>
            <a:lvl3pPr marL="998996" indent="0">
              <a:buNone/>
              <a:defRPr sz="1800"/>
            </a:lvl3pPr>
            <a:lvl4pPr marL="1498495" indent="0">
              <a:buNone/>
              <a:defRPr sz="1500"/>
            </a:lvl4pPr>
            <a:lvl5pPr marL="1997995" indent="0">
              <a:buNone/>
              <a:defRPr sz="1500"/>
            </a:lvl5pPr>
            <a:lvl6pPr marL="2497498" indent="0">
              <a:buNone/>
              <a:defRPr sz="1500"/>
            </a:lvl6pPr>
            <a:lvl7pPr marL="2996982" indent="0">
              <a:buNone/>
              <a:defRPr sz="1500"/>
            </a:lvl7pPr>
            <a:lvl8pPr marL="3496479" indent="0">
              <a:buNone/>
              <a:defRPr sz="1500"/>
            </a:lvl8pPr>
            <a:lvl9pPr marL="399598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9983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7079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496" indent="0">
              <a:buNone/>
              <a:defRPr sz="2200" b="1"/>
            </a:lvl2pPr>
            <a:lvl3pPr marL="998996" indent="0">
              <a:buNone/>
              <a:defRPr sz="2000" b="1"/>
            </a:lvl3pPr>
            <a:lvl4pPr marL="1498495" indent="0">
              <a:buNone/>
              <a:defRPr sz="1800" b="1"/>
            </a:lvl4pPr>
            <a:lvl5pPr marL="1997995" indent="0">
              <a:buNone/>
              <a:defRPr sz="1800" b="1"/>
            </a:lvl5pPr>
            <a:lvl6pPr marL="2497498" indent="0">
              <a:buNone/>
              <a:defRPr sz="1800" b="1"/>
            </a:lvl6pPr>
            <a:lvl7pPr marL="2996982" indent="0">
              <a:buNone/>
              <a:defRPr sz="1800" b="1"/>
            </a:lvl7pPr>
            <a:lvl8pPr marL="3496479" indent="0">
              <a:buNone/>
              <a:defRPr sz="1800" b="1"/>
            </a:lvl8pPr>
            <a:lvl9pPr marL="399598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401"/>
            <a:ext cx="4454027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496" indent="0">
              <a:buNone/>
              <a:defRPr sz="2200" b="1"/>
            </a:lvl2pPr>
            <a:lvl3pPr marL="998996" indent="0">
              <a:buNone/>
              <a:defRPr sz="2000" b="1"/>
            </a:lvl3pPr>
            <a:lvl4pPr marL="1498495" indent="0">
              <a:buNone/>
              <a:defRPr sz="1800" b="1"/>
            </a:lvl4pPr>
            <a:lvl5pPr marL="1997995" indent="0">
              <a:buNone/>
              <a:defRPr sz="1800" b="1"/>
            </a:lvl5pPr>
            <a:lvl6pPr marL="2497498" indent="0">
              <a:buNone/>
              <a:defRPr sz="1800" b="1"/>
            </a:lvl6pPr>
            <a:lvl7pPr marL="2996982" indent="0">
              <a:buNone/>
              <a:defRPr sz="1800" b="1"/>
            </a:lvl7pPr>
            <a:lvl8pPr marL="3496479" indent="0">
              <a:buNone/>
              <a:defRPr sz="1800" b="1"/>
            </a:lvl8pPr>
            <a:lvl9pPr marL="399598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401"/>
            <a:ext cx="4455776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4641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1620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8730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0"/>
            <a:ext cx="5635349" cy="660484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35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31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2"/>
            <a:ext cx="3316456" cy="5293549"/>
          </a:xfrm>
        </p:spPr>
        <p:txBody>
          <a:bodyPr/>
          <a:lstStyle>
            <a:lvl1pPr marL="0" indent="0">
              <a:buNone/>
              <a:defRPr sz="1500"/>
            </a:lvl1pPr>
            <a:lvl2pPr marL="499496" indent="0">
              <a:buNone/>
              <a:defRPr sz="1300"/>
            </a:lvl2pPr>
            <a:lvl3pPr marL="998996" indent="0">
              <a:buNone/>
              <a:defRPr sz="1100"/>
            </a:lvl3pPr>
            <a:lvl4pPr marL="1498495" indent="0">
              <a:buNone/>
              <a:defRPr sz="1000"/>
            </a:lvl4pPr>
            <a:lvl5pPr marL="1997995" indent="0">
              <a:buNone/>
              <a:defRPr sz="1000"/>
            </a:lvl5pPr>
            <a:lvl6pPr marL="2497498" indent="0">
              <a:buNone/>
              <a:defRPr sz="1000"/>
            </a:lvl6pPr>
            <a:lvl7pPr marL="2996982" indent="0">
              <a:buNone/>
              <a:defRPr sz="1000"/>
            </a:lvl7pPr>
            <a:lvl8pPr marL="3496479" indent="0">
              <a:buNone/>
              <a:defRPr sz="1000"/>
            </a:lvl8pPr>
            <a:lvl9pPr marL="399598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4069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499496" indent="0">
              <a:buNone/>
              <a:defRPr sz="3100"/>
            </a:lvl2pPr>
            <a:lvl3pPr marL="998996" indent="0">
              <a:buNone/>
              <a:defRPr sz="2600"/>
            </a:lvl3pPr>
            <a:lvl4pPr marL="1498495" indent="0">
              <a:buNone/>
              <a:defRPr sz="2200"/>
            </a:lvl4pPr>
            <a:lvl5pPr marL="1997995" indent="0">
              <a:buNone/>
              <a:defRPr sz="2200"/>
            </a:lvl5pPr>
            <a:lvl6pPr marL="2497498" indent="0">
              <a:buNone/>
              <a:defRPr sz="2200"/>
            </a:lvl6pPr>
            <a:lvl7pPr marL="2996982" indent="0">
              <a:buNone/>
              <a:defRPr sz="2200"/>
            </a:lvl7pPr>
            <a:lvl8pPr marL="3496479" indent="0">
              <a:buNone/>
              <a:defRPr sz="2200"/>
            </a:lvl8pPr>
            <a:lvl9pPr marL="3995985" indent="0">
              <a:buNone/>
              <a:defRPr sz="22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958985"/>
          </a:xfrm>
        </p:spPr>
        <p:txBody>
          <a:bodyPr/>
          <a:lstStyle>
            <a:lvl1pPr marL="0" indent="0">
              <a:buNone/>
              <a:defRPr sz="1500"/>
            </a:lvl1pPr>
            <a:lvl2pPr marL="499496" indent="0">
              <a:buNone/>
              <a:defRPr sz="1300"/>
            </a:lvl2pPr>
            <a:lvl3pPr marL="998996" indent="0">
              <a:buNone/>
              <a:defRPr sz="1100"/>
            </a:lvl3pPr>
            <a:lvl4pPr marL="1498495" indent="0">
              <a:buNone/>
              <a:defRPr sz="1000"/>
            </a:lvl4pPr>
            <a:lvl5pPr marL="1997995" indent="0">
              <a:buNone/>
              <a:defRPr sz="1000"/>
            </a:lvl5pPr>
            <a:lvl6pPr marL="2497498" indent="0">
              <a:buNone/>
              <a:defRPr sz="1000"/>
            </a:lvl6pPr>
            <a:lvl7pPr marL="2996982" indent="0">
              <a:buNone/>
              <a:defRPr sz="1000"/>
            </a:lvl7pPr>
            <a:lvl8pPr marL="3496479" indent="0">
              <a:buNone/>
              <a:defRPr sz="1000"/>
            </a:lvl8pPr>
            <a:lvl9pPr marL="399598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5380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3653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2558" y="286988"/>
            <a:ext cx="2420401" cy="65884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763" y="286988"/>
            <a:ext cx="7096689" cy="6588494"/>
          </a:xfrm>
        </p:spPr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6144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365"/>
            <a:ext cx="10080625" cy="206631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38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4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03323"/>
            <a:ext cx="9072563" cy="1258887"/>
          </a:xfrm>
          <a:prstGeom prst="rect">
            <a:avLst/>
          </a:prstGeom>
        </p:spPr>
        <p:txBody>
          <a:bodyPr lIns="90482" tIns="45243" rIns="90482" bIns="4524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 lIns="90482" tIns="45243" rIns="90482" bIns="4524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8" y="1763713"/>
            <a:ext cx="4460875" cy="4989512"/>
          </a:xfrm>
          <a:prstGeom prst="rect">
            <a:avLst/>
          </a:prstGeom>
        </p:spPr>
        <p:txBody>
          <a:bodyPr lIns="90482" tIns="45243" rIns="90482" bIns="4524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84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1922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7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170" indent="0">
              <a:buNone/>
              <a:defRPr sz="2000"/>
            </a:lvl2pPr>
            <a:lvl3pPr marL="1000343" indent="0">
              <a:buNone/>
              <a:defRPr sz="1800"/>
            </a:lvl3pPr>
            <a:lvl4pPr marL="1500517" indent="0">
              <a:buNone/>
              <a:defRPr sz="1500"/>
            </a:lvl4pPr>
            <a:lvl5pPr marL="2000689" indent="0">
              <a:buNone/>
              <a:defRPr sz="1500"/>
            </a:lvl5pPr>
            <a:lvl6pPr marL="2500865" indent="0">
              <a:buNone/>
              <a:defRPr sz="1500"/>
            </a:lvl6pPr>
            <a:lvl7pPr marL="3001028" indent="0">
              <a:buNone/>
              <a:defRPr sz="1500"/>
            </a:lvl7pPr>
            <a:lvl8pPr marL="3501194" indent="0">
              <a:buNone/>
              <a:defRPr sz="1500"/>
            </a:lvl8pPr>
            <a:lvl9pPr marL="4001373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385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042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170" indent="0">
              <a:buNone/>
              <a:defRPr sz="2200" b="1"/>
            </a:lvl2pPr>
            <a:lvl3pPr marL="1000343" indent="0">
              <a:buNone/>
              <a:defRPr sz="2000" b="1"/>
            </a:lvl3pPr>
            <a:lvl4pPr marL="1500517" indent="0">
              <a:buNone/>
              <a:defRPr sz="1800" b="1"/>
            </a:lvl4pPr>
            <a:lvl5pPr marL="2000689" indent="0">
              <a:buNone/>
              <a:defRPr sz="1800" b="1"/>
            </a:lvl5pPr>
            <a:lvl6pPr marL="2500865" indent="0">
              <a:buNone/>
              <a:defRPr sz="1800" b="1"/>
            </a:lvl6pPr>
            <a:lvl7pPr marL="3001028" indent="0">
              <a:buNone/>
              <a:defRPr sz="1800" b="1"/>
            </a:lvl7pPr>
            <a:lvl8pPr marL="3501194" indent="0">
              <a:buNone/>
              <a:defRPr sz="1800" b="1"/>
            </a:lvl8pPr>
            <a:lvl9pPr marL="400137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401"/>
            <a:ext cx="4454027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170" indent="0">
              <a:buNone/>
              <a:defRPr sz="2200" b="1"/>
            </a:lvl2pPr>
            <a:lvl3pPr marL="1000343" indent="0">
              <a:buNone/>
              <a:defRPr sz="2000" b="1"/>
            </a:lvl3pPr>
            <a:lvl4pPr marL="1500517" indent="0">
              <a:buNone/>
              <a:defRPr sz="1800" b="1"/>
            </a:lvl4pPr>
            <a:lvl5pPr marL="2000689" indent="0">
              <a:buNone/>
              <a:defRPr sz="1800" b="1"/>
            </a:lvl5pPr>
            <a:lvl6pPr marL="2500865" indent="0">
              <a:buNone/>
              <a:defRPr sz="1800" b="1"/>
            </a:lvl6pPr>
            <a:lvl7pPr marL="3001028" indent="0">
              <a:buNone/>
              <a:defRPr sz="1800" b="1"/>
            </a:lvl7pPr>
            <a:lvl8pPr marL="3501194" indent="0">
              <a:buNone/>
              <a:defRPr sz="1800" b="1"/>
            </a:lvl8pPr>
            <a:lvl9pPr marL="400137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401"/>
            <a:ext cx="4455776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0262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2046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442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0"/>
            <a:ext cx="5635349" cy="660484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35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31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2"/>
            <a:ext cx="3316456" cy="5293549"/>
          </a:xfrm>
        </p:spPr>
        <p:txBody>
          <a:bodyPr/>
          <a:lstStyle>
            <a:lvl1pPr marL="0" indent="0">
              <a:buNone/>
              <a:defRPr sz="1500"/>
            </a:lvl1pPr>
            <a:lvl2pPr marL="500170" indent="0">
              <a:buNone/>
              <a:defRPr sz="1300"/>
            </a:lvl2pPr>
            <a:lvl3pPr marL="1000343" indent="0">
              <a:buNone/>
              <a:defRPr sz="1100"/>
            </a:lvl3pPr>
            <a:lvl4pPr marL="1500517" indent="0">
              <a:buNone/>
              <a:defRPr sz="1000"/>
            </a:lvl4pPr>
            <a:lvl5pPr marL="2000689" indent="0">
              <a:buNone/>
              <a:defRPr sz="1000"/>
            </a:lvl5pPr>
            <a:lvl6pPr marL="2500865" indent="0">
              <a:buNone/>
              <a:defRPr sz="1000"/>
            </a:lvl6pPr>
            <a:lvl7pPr marL="3001028" indent="0">
              <a:buNone/>
              <a:defRPr sz="1000"/>
            </a:lvl7pPr>
            <a:lvl8pPr marL="3501194" indent="0">
              <a:buNone/>
              <a:defRPr sz="1000"/>
            </a:lvl8pPr>
            <a:lvl9pPr marL="400137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1546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0170" indent="0">
              <a:buNone/>
              <a:defRPr sz="3100"/>
            </a:lvl2pPr>
            <a:lvl3pPr marL="1000343" indent="0">
              <a:buNone/>
              <a:defRPr sz="2600"/>
            </a:lvl3pPr>
            <a:lvl4pPr marL="1500517" indent="0">
              <a:buNone/>
              <a:defRPr sz="2200"/>
            </a:lvl4pPr>
            <a:lvl5pPr marL="2000689" indent="0">
              <a:buNone/>
              <a:defRPr sz="2200"/>
            </a:lvl5pPr>
            <a:lvl6pPr marL="2500865" indent="0">
              <a:buNone/>
              <a:defRPr sz="2200"/>
            </a:lvl6pPr>
            <a:lvl7pPr marL="3001028" indent="0">
              <a:buNone/>
              <a:defRPr sz="2200"/>
            </a:lvl7pPr>
            <a:lvl8pPr marL="3501194" indent="0">
              <a:buNone/>
              <a:defRPr sz="2200"/>
            </a:lvl8pPr>
            <a:lvl9pPr marL="4001373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958985"/>
          </a:xfrm>
        </p:spPr>
        <p:txBody>
          <a:bodyPr/>
          <a:lstStyle>
            <a:lvl1pPr marL="0" indent="0">
              <a:buNone/>
              <a:defRPr sz="1500"/>
            </a:lvl1pPr>
            <a:lvl2pPr marL="500170" indent="0">
              <a:buNone/>
              <a:defRPr sz="1300"/>
            </a:lvl2pPr>
            <a:lvl3pPr marL="1000343" indent="0">
              <a:buNone/>
              <a:defRPr sz="1100"/>
            </a:lvl3pPr>
            <a:lvl4pPr marL="1500517" indent="0">
              <a:buNone/>
              <a:defRPr sz="1000"/>
            </a:lvl4pPr>
            <a:lvl5pPr marL="2000689" indent="0">
              <a:buNone/>
              <a:defRPr sz="1000"/>
            </a:lvl5pPr>
            <a:lvl6pPr marL="2500865" indent="0">
              <a:buNone/>
              <a:defRPr sz="1000"/>
            </a:lvl6pPr>
            <a:lvl7pPr marL="3001028" indent="0">
              <a:buNone/>
              <a:defRPr sz="1000"/>
            </a:lvl7pPr>
            <a:lvl8pPr marL="3501194" indent="0">
              <a:buNone/>
              <a:defRPr sz="1000"/>
            </a:lvl8pPr>
            <a:lvl9pPr marL="400137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237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638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2544" y="286988"/>
            <a:ext cx="2420401" cy="65884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763" y="286988"/>
            <a:ext cx="7096689" cy="6588494"/>
          </a:xfrm>
        </p:spPr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107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03323"/>
            <a:ext cx="9072563" cy="1258887"/>
          </a:xfrm>
          <a:prstGeom prst="rect">
            <a:avLst/>
          </a:prstGeom>
        </p:spPr>
        <p:txBody>
          <a:bodyPr lIns="90482" tIns="45243" rIns="90482" bIns="4524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lIns="90482" tIns="45243" rIns="90482" bIns="45243" anchor="b"/>
          <a:lstStyle>
            <a:lvl1pPr marL="0" indent="0">
              <a:buNone/>
              <a:defRPr sz="2400" b="1"/>
            </a:lvl1pPr>
            <a:lvl2pPr marL="452484" indent="0">
              <a:buNone/>
              <a:defRPr sz="2000" b="1"/>
            </a:lvl2pPr>
            <a:lvl3pPr marL="904962" indent="0">
              <a:buNone/>
              <a:defRPr sz="1800" b="1"/>
            </a:lvl3pPr>
            <a:lvl4pPr marL="1357464" indent="0">
              <a:buNone/>
              <a:defRPr sz="1700" b="1"/>
            </a:lvl4pPr>
            <a:lvl5pPr marL="1809936" indent="0">
              <a:buNone/>
              <a:defRPr sz="1700" b="1"/>
            </a:lvl5pPr>
            <a:lvl6pPr marL="2262407" indent="0">
              <a:buNone/>
              <a:defRPr sz="1700" b="1"/>
            </a:lvl6pPr>
            <a:lvl7pPr marL="2714910" indent="0">
              <a:buNone/>
              <a:defRPr sz="1700" b="1"/>
            </a:lvl7pPr>
            <a:lvl8pPr marL="3167392" indent="0">
              <a:buNone/>
              <a:defRPr sz="1700" b="1"/>
            </a:lvl8pPr>
            <a:lvl9pPr marL="361987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 lIns="90482" tIns="45243" rIns="90482" bIns="4524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  <a:prstGeom prst="rect">
            <a:avLst/>
          </a:prstGeom>
        </p:spPr>
        <p:txBody>
          <a:bodyPr lIns="90482" tIns="45243" rIns="90482" bIns="45243" anchor="b"/>
          <a:lstStyle>
            <a:lvl1pPr marL="0" indent="0">
              <a:buNone/>
              <a:defRPr sz="2400" b="1"/>
            </a:lvl1pPr>
            <a:lvl2pPr marL="452484" indent="0">
              <a:buNone/>
              <a:defRPr sz="2000" b="1"/>
            </a:lvl2pPr>
            <a:lvl3pPr marL="904962" indent="0">
              <a:buNone/>
              <a:defRPr sz="1800" b="1"/>
            </a:lvl3pPr>
            <a:lvl4pPr marL="1357464" indent="0">
              <a:buNone/>
              <a:defRPr sz="1700" b="1"/>
            </a:lvl4pPr>
            <a:lvl5pPr marL="1809936" indent="0">
              <a:buNone/>
              <a:defRPr sz="1700" b="1"/>
            </a:lvl5pPr>
            <a:lvl6pPr marL="2262407" indent="0">
              <a:buNone/>
              <a:defRPr sz="1700" b="1"/>
            </a:lvl6pPr>
            <a:lvl7pPr marL="2714910" indent="0">
              <a:buNone/>
              <a:defRPr sz="1700" b="1"/>
            </a:lvl7pPr>
            <a:lvl8pPr marL="3167392" indent="0">
              <a:buNone/>
              <a:defRPr sz="1700" b="1"/>
            </a:lvl8pPr>
            <a:lvl9pPr marL="361987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  <a:prstGeom prst="rect">
            <a:avLst/>
          </a:prstGeom>
        </p:spPr>
        <p:txBody>
          <a:bodyPr lIns="90482" tIns="45243" rIns="90482" bIns="4524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004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7" descr="greyfro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67083"/>
            <a:ext cx="10094626" cy="219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5" descr="Sron-Logo_1ppt_front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3765"/>
            <a:ext cx="10080625" cy="208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Master subtitle/speaker (Verdana 20)</a:t>
            </a:r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20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pPr lvl="0"/>
            <a:r>
              <a:rPr lang="en-US" noProof="0" smtClean="0"/>
              <a:t>Master title (Verdana 28 bold)</a:t>
            </a:r>
          </a:p>
        </p:txBody>
      </p:sp>
    </p:spTree>
    <p:extLst>
      <p:ext uri="{BB962C8B-B14F-4D97-AF65-F5344CB8AC3E}">
        <p14:creationId xmlns:p14="http://schemas.microsoft.com/office/powerpoint/2010/main" val="3295428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FF499-94C2-4864-8C71-250924CED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65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5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1000" indent="0">
              <a:buNone/>
              <a:defRPr sz="2000"/>
            </a:lvl2pPr>
            <a:lvl3pPr marL="1002005" indent="0">
              <a:buNone/>
              <a:defRPr sz="1800"/>
            </a:lvl3pPr>
            <a:lvl4pPr marL="1503010" indent="0">
              <a:buNone/>
              <a:defRPr sz="1500"/>
            </a:lvl4pPr>
            <a:lvl5pPr marL="2004009" indent="0">
              <a:buNone/>
              <a:defRPr sz="1500"/>
            </a:lvl5pPr>
            <a:lvl6pPr marL="2505015" indent="0">
              <a:buNone/>
              <a:defRPr sz="1500"/>
            </a:lvl6pPr>
            <a:lvl7pPr marL="3006014" indent="0">
              <a:buNone/>
              <a:defRPr sz="1500"/>
            </a:lvl7pPr>
            <a:lvl8pPr marL="3507007" indent="0">
              <a:buNone/>
              <a:defRPr sz="1500"/>
            </a:lvl8pPr>
            <a:lvl9pPr marL="4008016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0CF51-5CAB-42D7-AD99-A89068138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56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DC653-6750-44BC-9BFD-2ED4D2843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62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000" indent="0">
              <a:buNone/>
              <a:defRPr sz="2200" b="1"/>
            </a:lvl2pPr>
            <a:lvl3pPr marL="1002005" indent="0">
              <a:buNone/>
              <a:defRPr sz="2000" b="1"/>
            </a:lvl3pPr>
            <a:lvl4pPr marL="1503010" indent="0">
              <a:buNone/>
              <a:defRPr sz="1800" b="1"/>
            </a:lvl4pPr>
            <a:lvl5pPr marL="2004009" indent="0">
              <a:buNone/>
              <a:defRPr sz="1800" b="1"/>
            </a:lvl5pPr>
            <a:lvl6pPr marL="2505015" indent="0">
              <a:buNone/>
              <a:defRPr sz="1800" b="1"/>
            </a:lvl6pPr>
            <a:lvl7pPr marL="3006014" indent="0">
              <a:buNone/>
              <a:defRPr sz="1800" b="1"/>
            </a:lvl7pPr>
            <a:lvl8pPr marL="3507007" indent="0">
              <a:buNone/>
              <a:defRPr sz="1800" b="1"/>
            </a:lvl8pPr>
            <a:lvl9pPr marL="400801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1000" indent="0">
              <a:buNone/>
              <a:defRPr sz="2200" b="1"/>
            </a:lvl2pPr>
            <a:lvl3pPr marL="1002005" indent="0">
              <a:buNone/>
              <a:defRPr sz="2000" b="1"/>
            </a:lvl3pPr>
            <a:lvl4pPr marL="1503010" indent="0">
              <a:buNone/>
              <a:defRPr sz="1800" b="1"/>
            </a:lvl4pPr>
            <a:lvl5pPr marL="2004009" indent="0">
              <a:buNone/>
              <a:defRPr sz="1800" b="1"/>
            </a:lvl5pPr>
            <a:lvl6pPr marL="2505015" indent="0">
              <a:buNone/>
              <a:defRPr sz="1800" b="1"/>
            </a:lvl6pPr>
            <a:lvl7pPr marL="3006014" indent="0">
              <a:buNone/>
              <a:defRPr sz="1800" b="1"/>
            </a:lvl7pPr>
            <a:lvl8pPr marL="3507007" indent="0">
              <a:buNone/>
              <a:defRPr sz="1800" b="1"/>
            </a:lvl8pPr>
            <a:lvl9pPr marL="400801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CC142-8113-4664-B5EC-3CB2C409E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52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15F49-DC39-4423-8718-D7806C838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4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FF6A0-13D4-4351-A887-F1626F966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63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5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1000" indent="0">
              <a:buNone/>
              <a:defRPr sz="1300"/>
            </a:lvl2pPr>
            <a:lvl3pPr marL="1002005" indent="0">
              <a:buNone/>
              <a:defRPr sz="1100"/>
            </a:lvl3pPr>
            <a:lvl4pPr marL="1503010" indent="0">
              <a:buNone/>
              <a:defRPr sz="1000"/>
            </a:lvl4pPr>
            <a:lvl5pPr marL="2004009" indent="0">
              <a:buNone/>
              <a:defRPr sz="1000"/>
            </a:lvl5pPr>
            <a:lvl6pPr marL="2505015" indent="0">
              <a:buNone/>
              <a:defRPr sz="1000"/>
            </a:lvl6pPr>
            <a:lvl7pPr marL="3006014" indent="0">
              <a:buNone/>
              <a:defRPr sz="1000"/>
            </a:lvl7pPr>
            <a:lvl8pPr marL="3507007" indent="0">
              <a:buNone/>
              <a:defRPr sz="1000"/>
            </a:lvl8pPr>
            <a:lvl9pPr marL="400801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4095B-493D-48DE-840E-A114BBF0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27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1000" indent="0">
              <a:buNone/>
              <a:defRPr sz="3100"/>
            </a:lvl2pPr>
            <a:lvl3pPr marL="1002005" indent="0">
              <a:buNone/>
              <a:defRPr sz="2600"/>
            </a:lvl3pPr>
            <a:lvl4pPr marL="1503010" indent="0">
              <a:buNone/>
              <a:defRPr sz="2200"/>
            </a:lvl4pPr>
            <a:lvl5pPr marL="2004009" indent="0">
              <a:buNone/>
              <a:defRPr sz="2200"/>
            </a:lvl5pPr>
            <a:lvl6pPr marL="2505015" indent="0">
              <a:buNone/>
              <a:defRPr sz="2200"/>
            </a:lvl6pPr>
            <a:lvl7pPr marL="3006014" indent="0">
              <a:buNone/>
              <a:defRPr sz="2200"/>
            </a:lvl7pPr>
            <a:lvl8pPr marL="3507007" indent="0">
              <a:buNone/>
              <a:defRPr sz="2200"/>
            </a:lvl8pPr>
            <a:lvl9pPr marL="4008016" indent="0">
              <a:buNone/>
              <a:defRPr sz="22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1000" indent="0">
              <a:buNone/>
              <a:defRPr sz="1300"/>
            </a:lvl2pPr>
            <a:lvl3pPr marL="1002005" indent="0">
              <a:buNone/>
              <a:defRPr sz="1100"/>
            </a:lvl3pPr>
            <a:lvl4pPr marL="1503010" indent="0">
              <a:buNone/>
              <a:defRPr sz="1000"/>
            </a:lvl4pPr>
            <a:lvl5pPr marL="2004009" indent="0">
              <a:buNone/>
              <a:defRPr sz="1000"/>
            </a:lvl5pPr>
            <a:lvl6pPr marL="2505015" indent="0">
              <a:buNone/>
              <a:defRPr sz="1000"/>
            </a:lvl6pPr>
            <a:lvl7pPr marL="3006014" indent="0">
              <a:buNone/>
              <a:defRPr sz="1000"/>
            </a:lvl7pPr>
            <a:lvl8pPr marL="3507007" indent="0">
              <a:buNone/>
              <a:defRPr sz="1000"/>
            </a:lvl8pPr>
            <a:lvl9pPr marL="400801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3AB37-3098-4AFE-BAD3-BBC3DEC61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7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1E96A-83EE-43B0-A528-C2C5EC65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8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03323"/>
            <a:ext cx="9072563" cy="1258887"/>
          </a:xfrm>
          <a:prstGeom prst="rect">
            <a:avLst/>
          </a:prstGeom>
        </p:spPr>
        <p:txBody>
          <a:bodyPr lIns="90482" tIns="45243" rIns="90482" bIns="4524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309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2526" y="286990"/>
            <a:ext cx="2420401" cy="6588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763" y="286990"/>
            <a:ext cx="7096689" cy="6588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1950F-1C80-47F6-8FAE-AD0A1B57D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9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68" y="286991"/>
            <a:ext cx="9685100" cy="778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4318" y="1240697"/>
            <a:ext cx="4758546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6E18A-12BD-4EDC-A707-1A6DD3B63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156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68" y="286991"/>
            <a:ext cx="9685100" cy="778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7763" y="1240697"/>
            <a:ext cx="4758544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94BBE-287A-4C9D-B395-0E2E4025D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94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68" y="286991"/>
            <a:ext cx="9685100" cy="778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8" y="1240698"/>
            <a:ext cx="9685100" cy="27333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768" y="4142073"/>
            <a:ext cx="9685100" cy="27333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05BFB-F22A-4579-B9E2-7109EE60E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524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365"/>
            <a:ext cx="10080625" cy="206631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23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1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867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5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896" indent="0">
              <a:buNone/>
              <a:defRPr sz="2000"/>
            </a:lvl2pPr>
            <a:lvl3pPr marL="1001797" indent="0">
              <a:buNone/>
              <a:defRPr sz="1800"/>
            </a:lvl3pPr>
            <a:lvl4pPr marL="1502698" indent="0">
              <a:buNone/>
              <a:defRPr sz="1500"/>
            </a:lvl4pPr>
            <a:lvl5pPr marL="2003594" indent="0">
              <a:buNone/>
              <a:defRPr sz="1500"/>
            </a:lvl5pPr>
            <a:lvl6pPr marL="2504495" indent="0">
              <a:buNone/>
              <a:defRPr sz="1500"/>
            </a:lvl6pPr>
            <a:lvl7pPr marL="3005390" indent="0">
              <a:buNone/>
              <a:defRPr sz="1500"/>
            </a:lvl7pPr>
            <a:lvl8pPr marL="3506280" indent="0">
              <a:buNone/>
              <a:defRPr sz="1500"/>
            </a:lvl8pPr>
            <a:lvl9pPr marL="4007185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57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2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1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365"/>
            <a:ext cx="10080625" cy="206631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49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8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3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1357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8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499652" indent="0">
              <a:buNone/>
              <a:defRPr sz="2000"/>
            </a:lvl2pPr>
            <a:lvl3pPr marL="999307" indent="0">
              <a:buNone/>
              <a:defRPr sz="1800"/>
            </a:lvl3pPr>
            <a:lvl4pPr marL="1498962" indent="0">
              <a:buNone/>
              <a:defRPr sz="1500"/>
            </a:lvl4pPr>
            <a:lvl5pPr marL="1998617" indent="0">
              <a:buNone/>
              <a:defRPr sz="1500"/>
            </a:lvl5pPr>
            <a:lvl6pPr marL="2498275" indent="0">
              <a:buNone/>
              <a:defRPr sz="1500"/>
            </a:lvl6pPr>
            <a:lvl7pPr marL="2997914" indent="0">
              <a:buNone/>
              <a:defRPr sz="1500"/>
            </a:lvl7pPr>
            <a:lvl8pPr marL="3497567" indent="0">
              <a:buNone/>
              <a:defRPr sz="1500"/>
            </a:lvl8pPr>
            <a:lvl9pPr marL="399722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8249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 sz="31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 sz="2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 sz="2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781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652" indent="0">
              <a:buNone/>
              <a:defRPr sz="2200" b="1"/>
            </a:lvl2pPr>
            <a:lvl3pPr marL="999307" indent="0">
              <a:buNone/>
              <a:defRPr sz="2000" b="1"/>
            </a:lvl3pPr>
            <a:lvl4pPr marL="1498962" indent="0">
              <a:buNone/>
              <a:defRPr sz="1800" b="1"/>
            </a:lvl4pPr>
            <a:lvl5pPr marL="1998617" indent="0">
              <a:buNone/>
              <a:defRPr sz="1800" b="1"/>
            </a:lvl5pPr>
            <a:lvl6pPr marL="2498275" indent="0">
              <a:buNone/>
              <a:defRPr sz="1800" b="1"/>
            </a:lvl6pPr>
            <a:lvl7pPr marL="2997914" indent="0">
              <a:buNone/>
              <a:defRPr sz="1800" b="1"/>
            </a:lvl7pPr>
            <a:lvl8pPr marL="3497567" indent="0">
              <a:buNone/>
              <a:defRPr sz="1800" b="1"/>
            </a:lvl8pPr>
            <a:lvl9pPr marL="399722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401"/>
            <a:ext cx="4454027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9652" indent="0">
              <a:buNone/>
              <a:defRPr sz="2200" b="1"/>
            </a:lvl2pPr>
            <a:lvl3pPr marL="999307" indent="0">
              <a:buNone/>
              <a:defRPr sz="2000" b="1"/>
            </a:lvl3pPr>
            <a:lvl4pPr marL="1498962" indent="0">
              <a:buNone/>
              <a:defRPr sz="1800" b="1"/>
            </a:lvl4pPr>
            <a:lvl5pPr marL="1998617" indent="0">
              <a:buNone/>
              <a:defRPr sz="1800" b="1"/>
            </a:lvl5pPr>
            <a:lvl6pPr marL="2498275" indent="0">
              <a:buNone/>
              <a:defRPr sz="1800" b="1"/>
            </a:lvl6pPr>
            <a:lvl7pPr marL="2997914" indent="0">
              <a:buNone/>
              <a:defRPr sz="1800" b="1"/>
            </a:lvl7pPr>
            <a:lvl8pPr marL="3497567" indent="0">
              <a:buNone/>
              <a:defRPr sz="1800" b="1"/>
            </a:lvl8pPr>
            <a:lvl9pPr marL="399722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401"/>
            <a:ext cx="4455776" cy="447808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536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290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6798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0"/>
            <a:ext cx="5635349" cy="6604844"/>
          </a:xfrm>
        </p:spPr>
        <p:txBody>
          <a:bodyPr/>
          <a:lstStyle>
            <a:lvl1pPr>
              <a:buClr>
                <a:schemeClr val="tx2"/>
              </a:buClr>
              <a:buSzPct val="80000"/>
              <a:buFont typeface="Arial" pitchFamily="34" charset="0"/>
              <a:buChar char="•"/>
              <a:defRPr sz="35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 typeface="Arial" pitchFamily="34" charset="0"/>
              <a:buChar char="•"/>
              <a:defRPr sz="31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 typeface="Arial" pitchFamily="34" charset="0"/>
              <a:buChar char="•"/>
              <a:defRPr sz="26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 typeface="Arial" pitchFamily="34" charset="0"/>
              <a:buChar char="•"/>
              <a:defRPr sz="2200">
                <a:solidFill>
                  <a:schemeClr val="tx2"/>
                </a:solidFill>
              </a:defRPr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2"/>
            <a:ext cx="3316456" cy="5293549"/>
          </a:xfrm>
        </p:spPr>
        <p:txBody>
          <a:bodyPr/>
          <a:lstStyle>
            <a:lvl1pPr marL="0" indent="0">
              <a:buNone/>
              <a:defRPr sz="1500"/>
            </a:lvl1pPr>
            <a:lvl2pPr marL="499652" indent="0">
              <a:buNone/>
              <a:defRPr sz="1300"/>
            </a:lvl2pPr>
            <a:lvl3pPr marL="999307" indent="0">
              <a:buNone/>
              <a:defRPr sz="1100"/>
            </a:lvl3pPr>
            <a:lvl4pPr marL="1498962" indent="0">
              <a:buNone/>
              <a:defRPr sz="1000"/>
            </a:lvl4pPr>
            <a:lvl5pPr marL="1998617" indent="0">
              <a:buNone/>
              <a:defRPr sz="1000"/>
            </a:lvl5pPr>
            <a:lvl6pPr marL="2498275" indent="0">
              <a:buNone/>
              <a:defRPr sz="1000"/>
            </a:lvl6pPr>
            <a:lvl7pPr marL="2997914" indent="0">
              <a:buNone/>
              <a:defRPr sz="1000"/>
            </a:lvl7pPr>
            <a:lvl8pPr marL="3497567" indent="0">
              <a:buNone/>
              <a:defRPr sz="1000"/>
            </a:lvl8pPr>
            <a:lvl9pPr marL="399722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6972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499652" indent="0">
              <a:buNone/>
              <a:defRPr sz="3100"/>
            </a:lvl2pPr>
            <a:lvl3pPr marL="999307" indent="0">
              <a:buNone/>
              <a:defRPr sz="2600"/>
            </a:lvl3pPr>
            <a:lvl4pPr marL="1498962" indent="0">
              <a:buNone/>
              <a:defRPr sz="2200"/>
            </a:lvl4pPr>
            <a:lvl5pPr marL="1998617" indent="0">
              <a:buNone/>
              <a:defRPr sz="2200"/>
            </a:lvl5pPr>
            <a:lvl6pPr marL="2498275" indent="0">
              <a:buNone/>
              <a:defRPr sz="2200"/>
            </a:lvl6pPr>
            <a:lvl7pPr marL="2997914" indent="0">
              <a:buNone/>
              <a:defRPr sz="2200"/>
            </a:lvl7pPr>
            <a:lvl8pPr marL="3497567" indent="0">
              <a:buNone/>
              <a:defRPr sz="2200"/>
            </a:lvl8pPr>
            <a:lvl9pPr marL="3997228" indent="0">
              <a:buNone/>
              <a:defRPr sz="2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958985"/>
          </a:xfrm>
        </p:spPr>
        <p:txBody>
          <a:bodyPr/>
          <a:lstStyle>
            <a:lvl1pPr marL="0" indent="0">
              <a:buNone/>
              <a:defRPr sz="1500"/>
            </a:lvl1pPr>
            <a:lvl2pPr marL="499652" indent="0">
              <a:buNone/>
              <a:defRPr sz="1300"/>
            </a:lvl2pPr>
            <a:lvl3pPr marL="999307" indent="0">
              <a:buNone/>
              <a:defRPr sz="1100"/>
            </a:lvl3pPr>
            <a:lvl4pPr marL="1498962" indent="0">
              <a:buNone/>
              <a:defRPr sz="1000"/>
            </a:lvl4pPr>
            <a:lvl5pPr marL="1998617" indent="0">
              <a:buNone/>
              <a:defRPr sz="1000"/>
            </a:lvl5pPr>
            <a:lvl6pPr marL="2498275" indent="0">
              <a:buNone/>
              <a:defRPr sz="1000"/>
            </a:lvl6pPr>
            <a:lvl7pPr marL="2997914" indent="0">
              <a:buNone/>
              <a:defRPr sz="1000"/>
            </a:lvl7pPr>
            <a:lvl8pPr marL="3497567" indent="0">
              <a:buNone/>
              <a:defRPr sz="1000"/>
            </a:lvl8pPr>
            <a:lvl9pPr marL="399722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7994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9340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2555" y="286988"/>
            <a:ext cx="2420401" cy="65884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763" y="286988"/>
            <a:ext cx="7096689" cy="6588494"/>
          </a:xfrm>
        </p:spPr>
        <p:txBody>
          <a:bodyPr vert="eaVert"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AADDB-504A-479E-8C40-41B4A0D15833}" type="slidenum">
              <a:rPr lang="en-GB" smtClean="0">
                <a:latin typeface="Verdana"/>
              </a:rPr>
              <a:pPr/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0148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lIns="90482" tIns="45243" rIns="90482" bIns="4524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  <a:prstGeom prst="rect">
            <a:avLst/>
          </a:prstGeom>
        </p:spPr>
        <p:txBody>
          <a:bodyPr lIns="90482" tIns="45243" rIns="90482" bIns="4524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260"/>
            <a:ext cx="3316288" cy="5172075"/>
          </a:xfrm>
          <a:prstGeom prst="rect">
            <a:avLst/>
          </a:prstGeom>
        </p:spPr>
        <p:txBody>
          <a:bodyPr lIns="90482" tIns="45243" rIns="90482" bIns="45243"/>
          <a:lstStyle>
            <a:lvl1pPr marL="0" indent="0">
              <a:buNone/>
              <a:defRPr sz="1400"/>
            </a:lvl1pPr>
            <a:lvl2pPr marL="452484" indent="0">
              <a:buNone/>
              <a:defRPr sz="1200"/>
            </a:lvl2pPr>
            <a:lvl3pPr marL="904962" indent="0">
              <a:buNone/>
              <a:defRPr sz="1000"/>
            </a:lvl3pPr>
            <a:lvl4pPr marL="1357464" indent="0">
              <a:buNone/>
              <a:defRPr sz="900"/>
            </a:lvl4pPr>
            <a:lvl5pPr marL="1809936" indent="0">
              <a:buNone/>
              <a:defRPr sz="900"/>
            </a:lvl5pPr>
            <a:lvl6pPr marL="2262407" indent="0">
              <a:buNone/>
              <a:defRPr sz="900"/>
            </a:lvl6pPr>
            <a:lvl7pPr marL="2714910" indent="0">
              <a:buNone/>
              <a:defRPr sz="900"/>
            </a:lvl7pPr>
            <a:lvl8pPr marL="3167392" indent="0">
              <a:buNone/>
              <a:defRPr sz="900"/>
            </a:lvl8pPr>
            <a:lvl9pPr marL="36198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82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7" descr="greyfro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67036"/>
            <a:ext cx="10094626" cy="219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5" descr="Sron-Logo_1ppt_front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73765"/>
            <a:ext cx="10080625" cy="208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Master subtitle/speaker (Verdana 20)</a:t>
            </a:r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0973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pPr lvl="0"/>
            <a:r>
              <a:rPr lang="en-US" noProof="0" smtClean="0"/>
              <a:t>Master title (Verdana 28 bold)</a:t>
            </a:r>
          </a:p>
        </p:txBody>
      </p:sp>
    </p:spTree>
    <p:extLst>
      <p:ext uri="{BB962C8B-B14F-4D97-AF65-F5344CB8AC3E}">
        <p14:creationId xmlns:p14="http://schemas.microsoft.com/office/powerpoint/2010/main" val="2716226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FF499-94C2-4864-8C71-250924CED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310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07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239" indent="0">
              <a:buNone/>
              <a:defRPr sz="2000"/>
            </a:lvl2pPr>
            <a:lvl3pPr marL="1006481" indent="0">
              <a:buNone/>
              <a:defRPr sz="1800"/>
            </a:lvl3pPr>
            <a:lvl4pPr marL="1509723" indent="0">
              <a:buNone/>
              <a:defRPr sz="1500"/>
            </a:lvl4pPr>
            <a:lvl5pPr marL="2012962" indent="0">
              <a:buNone/>
              <a:defRPr sz="1500"/>
            </a:lvl5pPr>
            <a:lvl6pPr marL="2516204" indent="0">
              <a:buNone/>
              <a:defRPr sz="1500"/>
            </a:lvl6pPr>
            <a:lvl7pPr marL="3019444" indent="0">
              <a:buNone/>
              <a:defRPr sz="1500"/>
            </a:lvl7pPr>
            <a:lvl8pPr marL="3522677" indent="0">
              <a:buNone/>
              <a:defRPr sz="1500"/>
            </a:lvl8pPr>
            <a:lvl9pPr marL="402592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0CF51-5CAB-42D7-AD99-A89068138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47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5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DC653-6750-44BC-9BFD-2ED4D2843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391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239" indent="0">
              <a:buNone/>
              <a:defRPr sz="2200" b="1"/>
            </a:lvl2pPr>
            <a:lvl3pPr marL="1006481" indent="0">
              <a:buNone/>
              <a:defRPr sz="2000" b="1"/>
            </a:lvl3pPr>
            <a:lvl4pPr marL="1509723" indent="0">
              <a:buNone/>
              <a:defRPr sz="1800" b="1"/>
            </a:lvl4pPr>
            <a:lvl5pPr marL="2012962" indent="0">
              <a:buNone/>
              <a:defRPr sz="1800" b="1"/>
            </a:lvl5pPr>
            <a:lvl6pPr marL="2516204" indent="0">
              <a:buNone/>
              <a:defRPr sz="1800" b="1"/>
            </a:lvl6pPr>
            <a:lvl7pPr marL="3019444" indent="0">
              <a:buNone/>
              <a:defRPr sz="1800" b="1"/>
            </a:lvl7pPr>
            <a:lvl8pPr marL="3522677" indent="0">
              <a:buNone/>
              <a:defRPr sz="1800" b="1"/>
            </a:lvl8pPr>
            <a:lvl9pPr marL="40259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CC142-8113-4664-B5EC-3CB2C409E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5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15F49-DC39-4423-8718-D7806C838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529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FF6A0-13D4-4351-A887-F1626F966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108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1003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7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4095B-493D-48DE-840E-A114BBF0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526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239" indent="0">
              <a:buNone/>
              <a:defRPr sz="3100"/>
            </a:lvl2pPr>
            <a:lvl3pPr marL="1006481" indent="0">
              <a:buNone/>
              <a:defRPr sz="2600"/>
            </a:lvl3pPr>
            <a:lvl4pPr marL="1509723" indent="0">
              <a:buNone/>
              <a:defRPr sz="2200"/>
            </a:lvl4pPr>
            <a:lvl5pPr marL="2012962" indent="0">
              <a:buNone/>
              <a:defRPr sz="2200"/>
            </a:lvl5pPr>
            <a:lvl6pPr marL="2516204" indent="0">
              <a:buNone/>
              <a:defRPr sz="2200"/>
            </a:lvl6pPr>
            <a:lvl7pPr marL="3019444" indent="0">
              <a:buNone/>
              <a:defRPr sz="2200"/>
            </a:lvl7pPr>
            <a:lvl8pPr marL="3522677" indent="0">
              <a:buNone/>
              <a:defRPr sz="2200"/>
            </a:lvl8pPr>
            <a:lvl9pPr marL="4025924" indent="0">
              <a:buNone/>
              <a:defRPr sz="22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239" indent="0">
              <a:buNone/>
              <a:defRPr sz="1300"/>
            </a:lvl2pPr>
            <a:lvl3pPr marL="1006481" indent="0">
              <a:buNone/>
              <a:defRPr sz="1100"/>
            </a:lvl3pPr>
            <a:lvl4pPr marL="1509723" indent="0">
              <a:buNone/>
              <a:defRPr sz="1000"/>
            </a:lvl4pPr>
            <a:lvl5pPr marL="2012962" indent="0">
              <a:buNone/>
              <a:defRPr sz="1000"/>
            </a:lvl5pPr>
            <a:lvl6pPr marL="2516204" indent="0">
              <a:buNone/>
              <a:defRPr sz="1000"/>
            </a:lvl6pPr>
            <a:lvl7pPr marL="3019444" indent="0">
              <a:buNone/>
              <a:defRPr sz="1000"/>
            </a:lvl7pPr>
            <a:lvl8pPr marL="3522677" indent="0">
              <a:buNone/>
              <a:defRPr sz="1000"/>
            </a:lvl8pPr>
            <a:lvl9pPr marL="40259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3AB37-3098-4AFE-BAD3-BBC3DEC61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387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1E96A-83EE-43B0-A528-C2C5EC65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  <a:prstGeom prst="rect">
            <a:avLst/>
          </a:prstGeom>
        </p:spPr>
        <p:txBody>
          <a:bodyPr lIns="90482" tIns="45243" rIns="90482" bIns="4524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  <a:prstGeom prst="rect">
            <a:avLst/>
          </a:prstGeom>
        </p:spPr>
        <p:txBody>
          <a:bodyPr lIns="90482" tIns="45243" rIns="90482" bIns="45243"/>
          <a:lstStyle>
            <a:lvl1pPr marL="0" indent="0">
              <a:buNone/>
              <a:defRPr sz="3200"/>
            </a:lvl1pPr>
            <a:lvl2pPr marL="452484" indent="0">
              <a:buNone/>
              <a:defRPr sz="2800"/>
            </a:lvl2pPr>
            <a:lvl3pPr marL="904962" indent="0">
              <a:buNone/>
              <a:defRPr sz="2400"/>
            </a:lvl3pPr>
            <a:lvl4pPr marL="1357464" indent="0">
              <a:buNone/>
              <a:defRPr sz="2000"/>
            </a:lvl4pPr>
            <a:lvl5pPr marL="1809936" indent="0">
              <a:buNone/>
              <a:defRPr sz="2000"/>
            </a:lvl5pPr>
            <a:lvl6pPr marL="2262407" indent="0">
              <a:buNone/>
              <a:defRPr sz="2000"/>
            </a:lvl6pPr>
            <a:lvl7pPr marL="2714910" indent="0">
              <a:buNone/>
              <a:defRPr sz="2000"/>
            </a:lvl7pPr>
            <a:lvl8pPr marL="3167392" indent="0">
              <a:buNone/>
              <a:defRPr sz="2000"/>
            </a:lvl8pPr>
            <a:lvl9pPr marL="36198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  <a:prstGeom prst="rect">
            <a:avLst/>
          </a:prstGeom>
        </p:spPr>
        <p:txBody>
          <a:bodyPr lIns="90482" tIns="45243" rIns="90482" bIns="45243"/>
          <a:lstStyle>
            <a:lvl1pPr marL="0" indent="0">
              <a:buNone/>
              <a:defRPr sz="1400"/>
            </a:lvl1pPr>
            <a:lvl2pPr marL="452484" indent="0">
              <a:buNone/>
              <a:defRPr sz="1200"/>
            </a:lvl2pPr>
            <a:lvl3pPr marL="904962" indent="0">
              <a:buNone/>
              <a:defRPr sz="1000"/>
            </a:lvl3pPr>
            <a:lvl4pPr marL="1357464" indent="0">
              <a:buNone/>
              <a:defRPr sz="900"/>
            </a:lvl4pPr>
            <a:lvl5pPr marL="1809936" indent="0">
              <a:buNone/>
              <a:defRPr sz="900"/>
            </a:lvl5pPr>
            <a:lvl6pPr marL="2262407" indent="0">
              <a:buNone/>
              <a:defRPr sz="900"/>
            </a:lvl6pPr>
            <a:lvl7pPr marL="2714910" indent="0">
              <a:buNone/>
              <a:defRPr sz="900"/>
            </a:lvl7pPr>
            <a:lvl8pPr marL="3167392" indent="0">
              <a:buNone/>
              <a:defRPr sz="900"/>
            </a:lvl8pPr>
            <a:lvl9pPr marL="36198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9570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2478" y="286990"/>
            <a:ext cx="2420401" cy="6588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7763" y="286990"/>
            <a:ext cx="7096689" cy="6588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1950F-1C80-47F6-8FAE-AD0A1B57D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938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68" y="286991"/>
            <a:ext cx="9685100" cy="778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3" y="1240697"/>
            <a:ext cx="4758544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24318" y="1240697"/>
            <a:ext cx="4758546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6E18A-12BD-4EDC-A707-1A6DD3B63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42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68" y="286991"/>
            <a:ext cx="9685100" cy="778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7763" y="1240697"/>
            <a:ext cx="4758544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240697"/>
            <a:ext cx="4758546" cy="56347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94BBE-287A-4C9D-B395-0E2E4025D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811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68" y="286991"/>
            <a:ext cx="9685100" cy="7787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768" y="1240698"/>
            <a:ext cx="9685100" cy="27333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768" y="4142073"/>
            <a:ext cx="9685100" cy="27333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SPEX Intro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05BFB-F22A-4579-B9E2-7109EE60E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738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365"/>
            <a:ext cx="10080625" cy="2066311"/>
          </a:xfrm>
          <a:prstGeom prst="rect">
            <a:avLst/>
          </a:prstGeom>
        </p:spPr>
      </p:pic>
      <p:sp>
        <p:nvSpPr>
          <p:cNvPr id="4044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3052" y="2827879"/>
            <a:ext cx="8414522" cy="222240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0448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833052" y="1001008"/>
            <a:ext cx="8409272" cy="1508435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6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buSzPct val="80000"/>
              <a:buFontTx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12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843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9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1571" indent="0">
              <a:buNone/>
              <a:defRPr sz="2000"/>
            </a:lvl2pPr>
            <a:lvl3pPr marL="1003148" indent="0">
              <a:buNone/>
              <a:defRPr sz="1800"/>
            </a:lvl3pPr>
            <a:lvl4pPr marL="1504725" indent="0">
              <a:buNone/>
              <a:defRPr sz="1500"/>
            </a:lvl4pPr>
            <a:lvl5pPr marL="2006295" indent="0">
              <a:buNone/>
              <a:defRPr sz="1500"/>
            </a:lvl5pPr>
            <a:lvl6pPr marL="2507872" indent="0">
              <a:buNone/>
              <a:defRPr sz="1500"/>
            </a:lvl6pPr>
            <a:lvl7pPr marL="3009445" indent="0">
              <a:buNone/>
              <a:defRPr sz="1500"/>
            </a:lvl7pPr>
            <a:lvl8pPr marL="3511008" indent="0">
              <a:buNone/>
              <a:defRPr sz="1500"/>
            </a:lvl8pPr>
            <a:lvl9pPr marL="401258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6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08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96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theme" Target="../theme/theme10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<Relationship Id="rId15" Type="http://schemas.openxmlformats.org/officeDocument/2006/relationships/theme" Target="../theme/theme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35302" indent="-282799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marL="1131193" indent="-226253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marL="1583699" indent="-226253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marL="2036181" indent="-226253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2488670" indent="-226253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2941147" indent="-226253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3393627" indent="-226253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3846124" indent="-226253" algn="l" defTabSz="452484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39365" indent="-339365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302" indent="-282799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31193" indent="-226253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83699" indent="-226253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marL="2036181" indent="-226253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2488670" indent="-226253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2941147" indent="-226253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3393627" indent="-226253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3846124" indent="-226253" algn="l" defTabSz="452484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bodyStyle>
    <p:otherStyle>
      <a:defPPr>
        <a:defRPr lang="en-US"/>
      </a:defPPr>
      <a:lvl1pPr marL="0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84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962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464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936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407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910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392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873" algn="l" defTabSz="904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96" tIns="50151" rIns="100296" bIns="501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296" tIns="50151" rIns="100296" bIns="50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45897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501571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1003148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504725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2006295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6178" indent="-37617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5057" indent="-31349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53939" indent="-25078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55486" indent="-250785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57081" indent="-2507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58656" indent="-2507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60231" indent="-2507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61803" indent="-2507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63382" indent="-2507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571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148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4725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295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872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9445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1008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2589" algn="l" defTabSz="10031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15" tIns="49860" rIns="99715" bIns="498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715" tIns="49860" rIns="99715" bIns="49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1" r:id="rId4"/>
    <p:sldLayoutId id="2147483692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98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97548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496322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995098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4081" indent="-37408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0504" indent="-31174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46959" indent="-24938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45681" indent="-249385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44479" indent="-2493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43255" indent="-2493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42031" indent="-2493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40813" indent="-2493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39573" indent="-24938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8772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7548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6322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5098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880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2634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1406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0186" algn="l" defTabSz="9975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4743"/>
            <a:ext cx="10080625" cy="624933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12" tIns="49909" rIns="99812" bIns="499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12" tIns="49909" rIns="99812" bIns="499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5691" y="7272687"/>
            <a:ext cx="6191884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12" tIns="49909" rIns="99812" bIns="4990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98479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6429" y="7272687"/>
            <a:ext cx="556535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12" tIns="49909" rIns="99812" bIns="4990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98479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FC1AADDB-504A-479E-8C40-41B4A0D15833}" type="slidenum">
              <a:rPr lang="en-GB" smtClean="0">
                <a:latin typeface="Verdana"/>
              </a:rPr>
              <a:pPr defTabSz="998479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45181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99237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98479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497719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996959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4430" indent="-3744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1260" indent="-31204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48121" indent="-24961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47310" indent="-249618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46574" indent="-2496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45817" indent="-2496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45057" indent="-2496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44303" indent="-2496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43531" indent="-24961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237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8479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19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6959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205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427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4666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913" algn="l" defTabSz="99847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4743"/>
            <a:ext cx="10080625" cy="624933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66" tIns="49935" rIns="99866" bIns="499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66" tIns="49935" rIns="99866" bIns="49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5691" y="7272687"/>
            <a:ext cx="6191884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66" tIns="49935" rIns="99866" bIns="4993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98996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mtClean="0">
                <a:latin typeface="Verdana"/>
              </a:rPr>
              <a:t>EOS Werkbespreking. 02-04-2014.</a:t>
            </a:r>
            <a:endParaRPr lang="en-GB">
              <a:latin typeface="Verdana"/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6424" y="7272687"/>
            <a:ext cx="556535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66" tIns="49935" rIns="99866" bIns="4993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98996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FC1AADDB-504A-479E-8C40-41B4A0D15833}" type="slidenum">
              <a:rPr lang="en-GB" smtClean="0">
                <a:latin typeface="Verdana"/>
              </a:rPr>
              <a:pPr defTabSz="998996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49255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99496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98996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498495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997995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4624" indent="-37462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1681" indent="-31220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48767" indent="-24974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48216" indent="-249747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47739" indent="-24974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47241" indent="-24974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46739" indent="-24974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46243" indent="-24974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45733" indent="-24974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496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8996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8495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7995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7498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6982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479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5985" algn="l" defTabSz="9989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4743"/>
            <a:ext cx="10080625" cy="624933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06" tIns="50006" rIns="100006" bIns="500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06" tIns="50006" rIns="100006" bIns="500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5691" y="7272687"/>
            <a:ext cx="6191884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06" tIns="50006" rIns="100006" bIns="5000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07595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6410" y="7272687"/>
            <a:ext cx="556535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006" tIns="50006" rIns="100006" bIns="5000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07595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FC1AADDB-504A-479E-8C40-41B4A0D15833}" type="slidenum">
              <a:rPr lang="en-GB" smtClean="0">
                <a:latin typeface="Verdana"/>
              </a:rPr>
              <a:pPr defTabSz="907595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782172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50017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1000343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500517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2000689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5128" indent="-37512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2776" indent="-312621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50446" indent="-25008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50577" indent="-250083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50772" indent="-25008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50947" indent="-25008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51118" indent="-25008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51290" indent="-25008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51461" indent="-25008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170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0343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0517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689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865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1028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1194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1373" algn="l" defTabSz="10003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178" tIns="50092" rIns="100178" bIns="500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178" tIns="50092" rIns="100178" bIns="50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 text first level (all levels Verdana 20)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28" name="Picture 34" descr="Sron-Logo_1ppt_foot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51" y="6954201"/>
            <a:ext cx="10080626" cy="5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5691" y="7272687"/>
            <a:ext cx="6191884" cy="28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178" tIns="50092" rIns="100178" bIns="5009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solidFill>
                  <a:srgbClr val="CCECFF"/>
                </a:solidFill>
              </a:defRPr>
            </a:lvl1pPr>
          </a:lstStyle>
          <a:p>
            <a:pPr defTabSz="909197">
              <a:buClrTx/>
              <a:buSzTx/>
              <a:defRPr/>
            </a:pPr>
            <a:r>
              <a:rPr lang="en-US" smtClean="0">
                <a:latin typeface="Verdana" pitchFamily="34" charset="0"/>
              </a:rPr>
              <a:t>SPEX Intro</a:t>
            </a:r>
            <a:endParaRPr lang="en-US">
              <a:latin typeface="Verdana" pitchFamily="34" charset="0"/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6392" y="7272687"/>
            <a:ext cx="556535" cy="28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178" tIns="50092" rIns="100178" bIns="5009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solidFill>
                  <a:srgbClr val="CCECFF"/>
                </a:solidFill>
              </a:defRPr>
            </a:lvl1pPr>
          </a:lstStyle>
          <a:p>
            <a:pPr defTabSz="909197">
              <a:buClrTx/>
              <a:buSzTx/>
              <a:defRPr/>
            </a:pPr>
            <a:fld id="{74AC14E1-810F-41A3-80D8-9C3CB4C74DEA}" type="slidenum">
              <a:rPr lang="en-US" smtClean="0">
                <a:latin typeface="Verdana" pitchFamily="34" charset="0"/>
              </a:rPr>
              <a:pPr defTabSz="909197">
                <a:buClrTx/>
                <a:buSzTx/>
                <a:defRPr/>
              </a:pPr>
              <a:t>‹#›</a:t>
            </a:fld>
            <a:endParaRPr 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151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5010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100200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50301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2004009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5751" indent="-375751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Char char="•"/>
        <a:defRPr sz="2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4127" indent="-313138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Char char="•"/>
        <a:defRPr sz="2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52513" indent="-250497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Char char="•"/>
        <a:defRPr sz="2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53485" indent="-250497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54509" indent="-25049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55514" indent="-25049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56516" indent="-25049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57517" indent="-25049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58520" indent="-25049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000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2005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3010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4009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015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6014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7007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8016" algn="l" defTabSz="100200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156" tIns="50081" rIns="100156" bIns="50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156" tIns="50081" rIns="100156" bIns="50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6471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500896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1001797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502698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2003594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5673" indent="-3756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3958" indent="-3130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52255" indent="-25044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53121" indent="-250445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54041" indent="-25044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54943" indent="-25044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55841" indent="-25044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56739" indent="-25044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57637" indent="-25044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896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797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698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594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495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5390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6280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7185" algn="l" defTabSz="100179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4743"/>
            <a:ext cx="10080625" cy="624933"/>
          </a:xfrm>
          <a:prstGeom prst="rect">
            <a:avLst/>
          </a:prstGeom>
        </p:spPr>
      </p:pic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98" tIns="49952" rIns="99898" bIns="499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98" tIns="49952" rIns="99898" bIns="49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text first level (all levels Verdana 20)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5691" y="7272687"/>
            <a:ext cx="6191884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98" tIns="49952" rIns="99898" bIns="499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06652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GB" smtClean="0">
                <a:latin typeface="Verdana"/>
              </a:rPr>
              <a:t>J.M.SMIT   TNO-SRON visit BISME-CAST-BEJIJNG 20-08-2014</a:t>
            </a:r>
            <a:endParaRPr lang="en-GB">
              <a:latin typeface="Verdana"/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6421" y="7272687"/>
            <a:ext cx="556535" cy="28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898" tIns="49952" rIns="99898" bIns="499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solidFill>
                  <a:srgbClr val="CCECFF"/>
                </a:solidFill>
              </a:defRPr>
            </a:lvl1pPr>
          </a:lstStyle>
          <a:p>
            <a:pPr defTabSz="906652"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FC1AADDB-504A-479E-8C40-41B4A0D15833}" type="slidenum">
              <a:rPr lang="en-GB" smtClean="0">
                <a:latin typeface="Verdana"/>
              </a:rPr>
              <a:pPr defTabSz="906652"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GB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648613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99652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99307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498962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998617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4740" indent="-37474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1934" indent="-31229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49155" indent="-2498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 sz="2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48760" indent="-249825" algn="l" rtl="0" eaLnBrk="1" fontAlgn="base" hangingPunct="1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48438" indent="-2498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48096" indent="-2498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47749" indent="-2498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47407" indent="-2498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47054" indent="-24982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9652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9307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8962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8617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275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7914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67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97228" algn="l" defTabSz="9993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7768" y="286991"/>
            <a:ext cx="9685100" cy="77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 title (Verdana 24 bold)</a:t>
            </a:r>
          </a:p>
        </p:txBody>
      </p:sp>
      <p:sp>
        <p:nvSpPr>
          <p:cNvPr id="403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768" y="1240697"/>
            <a:ext cx="9685100" cy="563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641" tIns="50323" rIns="100641" bIns="50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 text first level (all levels Verdana 20)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28" name="Picture 34" descr="Sron-Logo_1ppt_foot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51" y="6954201"/>
            <a:ext cx="10080626" cy="5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5691" y="7272687"/>
            <a:ext cx="6191884" cy="28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solidFill>
                  <a:srgbClr val="CCECFF"/>
                </a:solidFill>
              </a:defRPr>
            </a:lvl1pPr>
          </a:lstStyle>
          <a:p>
            <a:pPr defTabSz="913167">
              <a:buClrTx/>
              <a:buSzTx/>
              <a:defRPr/>
            </a:pPr>
            <a:r>
              <a:rPr lang="en-US" smtClean="0">
                <a:latin typeface="Verdana" pitchFamily="34" charset="0"/>
              </a:rPr>
              <a:t>SPEX Intro</a:t>
            </a:r>
            <a:endParaRPr lang="en-US">
              <a:latin typeface="Verdana" pitchFamily="34" charset="0"/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6345" y="7272687"/>
            <a:ext cx="556535" cy="28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641" tIns="50323" rIns="100641" bIns="5032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solidFill>
                  <a:srgbClr val="CCECFF"/>
                </a:solidFill>
              </a:defRPr>
            </a:lvl1pPr>
          </a:lstStyle>
          <a:p>
            <a:pPr defTabSz="913167">
              <a:buClrTx/>
              <a:buSzTx/>
              <a:defRPr/>
            </a:pPr>
            <a:fld id="{74AC14E1-810F-41A3-80D8-9C3CB4C74DEA}" type="slidenum">
              <a:rPr lang="en-US" smtClean="0">
                <a:latin typeface="Verdana" pitchFamily="34" charset="0"/>
              </a:rPr>
              <a:pPr defTabSz="913167">
                <a:buClrTx/>
                <a:buSzTx/>
                <a:defRPr/>
              </a:pPr>
              <a:t>‹#›</a:t>
            </a:fld>
            <a:endParaRPr 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99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503239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1006481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509723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2012962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77430" indent="-377430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Char char="•"/>
        <a:defRPr sz="2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17766" indent="-314526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Char char="•"/>
        <a:defRPr sz="2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58105" indent="-251621" algn="l" rtl="0" eaLnBrk="0" fontAlgn="base" hangingPunct="0">
        <a:spcBef>
          <a:spcPct val="20000"/>
        </a:spcBef>
        <a:spcAft>
          <a:spcPct val="0"/>
        </a:spcAft>
        <a:buClr>
          <a:srgbClr val="FFFFCC"/>
        </a:buClr>
        <a:buSzPct val="80000"/>
        <a:buChar char="•"/>
        <a:defRPr sz="22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61341" indent="-251621" algn="l" rtl="0" eaLnBrk="0" fontAlgn="base" hangingPunct="0">
        <a:spcBef>
          <a:spcPct val="20000"/>
        </a:spcBef>
        <a:spcAft>
          <a:spcPct val="0"/>
        </a:spcAft>
        <a:buSzPct val="80000"/>
        <a:buChar char="•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marL="2264584" indent="-25162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2767823" indent="-251621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3271065" indent="-251621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3774306" indent="-251621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4277546" indent="-251621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bodyStyle>
    <p:otherStyle>
      <a:defPPr>
        <a:defRPr lang="en-US"/>
      </a:defPPr>
      <a:lvl1pPr marL="0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239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81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23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962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20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44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2677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5924" algn="l" defTabSz="100648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23.gi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emf"/><Relationship Id="rId3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jpeg"/><Relationship Id="rId9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0" t="-26333" b="31365"/>
          <a:stretch/>
        </p:blipFill>
        <p:spPr>
          <a:xfrm>
            <a:off x="-17962" y="1"/>
            <a:ext cx="10061487" cy="63721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1432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10324"/>
            <a:ext cx="1008062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434" name="Text Box 10"/>
          <p:cNvSpPr txBox="1">
            <a:spLocks noChangeArrowheads="1"/>
          </p:cNvSpPr>
          <p:nvPr/>
        </p:nvSpPr>
        <p:spPr bwMode="auto">
          <a:xfrm>
            <a:off x="6" y="35421"/>
            <a:ext cx="10080624" cy="512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 lIns="374104" tIns="44535" rIns="374104" bIns="44535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SPEX</a:t>
            </a:r>
          </a:p>
          <a:p>
            <a:pPr algn="ctr">
              <a:lnSpc>
                <a:spcPct val="170000"/>
              </a:lnSpc>
            </a:pPr>
            <a:r>
              <a: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ccurate spectrally </a:t>
            </a:r>
            <a:r>
              <a: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modulating </a:t>
            </a:r>
            <a:r>
              <a:rPr lang="en-US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polarimeters</a:t>
            </a:r>
            <a:r>
              <a: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for atmospheric aerosol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characterization</a:t>
            </a:r>
          </a:p>
          <a:p>
            <a:pPr algn="ctr">
              <a:lnSpc>
                <a:spcPct val="170000"/>
              </a:lnSpc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Jeroen Rietjens</a:t>
            </a:r>
            <a:endParaRPr lang="en-US" sz="12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>
              <a:lnSpc>
                <a:spcPct val="170000"/>
              </a:lnSpc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>
              <a:lnSpc>
                <a:spcPct val="170000"/>
              </a:lnSpc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Martijn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Smit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Gerard van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Harten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Antonio Di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Noia</a:t>
            </a:r>
            <a:r>
              <a:rPr lang="en-US" sz="20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Otto P.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Hasekamp</a:t>
            </a:r>
            <a:r>
              <a:rPr lang="en-US" sz="20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Jozua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de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Boer</a:t>
            </a:r>
            <a:r>
              <a:rPr lang="en-US" sz="20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Hester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Volten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3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Frans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Snik</a:t>
            </a:r>
            <a:r>
              <a:rPr lang="en-US" sz="20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,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and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Christoph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U.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Keller</a:t>
            </a:r>
            <a:r>
              <a:rPr lang="en-US" sz="20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" name="Picture 1" descr="Logo_Leiden_with_nam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8" y="6444133"/>
            <a:ext cx="1388886" cy="1095300"/>
          </a:xfrm>
          <a:prstGeom prst="rect">
            <a:avLst/>
          </a:prstGeom>
        </p:spPr>
      </p:pic>
      <p:pic>
        <p:nvPicPr>
          <p:cNvPr id="3" name="Picture 2" descr="RO_VWS_RIVM_Logo_Uncoated_pos op wit_x_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20" y="6415161"/>
            <a:ext cx="3086100" cy="1181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60" y="535472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9872" y="629082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0112" y="630011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001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52" y="832517"/>
            <a:ext cx="4680245" cy="675734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24306" y="827512"/>
            <a:ext cx="5256337" cy="707607"/>
          </a:xfrm>
        </p:spPr>
        <p:txBody>
          <a:bodyPr wrap="square" lIns="90998" tIns="45501" rIns="90998" bIns="45501">
            <a:spAutoFit/>
          </a:bodyPr>
          <a:lstStyle/>
          <a:p>
            <a:pPr marL="341270" indent="-341270">
              <a:spcBef>
                <a:spcPts val="500"/>
              </a:spcBef>
            </a:pPr>
            <a:r>
              <a:rPr lang="en-US" sz="2000" dirty="0">
                <a:solidFill>
                  <a:srgbClr val="FFFFCC"/>
                </a:solidFill>
                <a:latin typeface="+mn-lt"/>
                <a:ea typeface="+mn-ea"/>
                <a:cs typeface="+mn-cs"/>
              </a:rPr>
              <a:t>“CESAR” meteorological site in </a:t>
            </a:r>
            <a:r>
              <a:rPr lang="en-US" sz="2000" dirty="0" err="1">
                <a:solidFill>
                  <a:srgbClr val="FFFFCC"/>
                </a:solidFill>
                <a:latin typeface="+mn-lt"/>
                <a:ea typeface="+mn-ea"/>
                <a:cs typeface="+mn-cs"/>
              </a:rPr>
              <a:t>Cabauw</a:t>
            </a:r>
            <a:r>
              <a:rPr lang="en-US" sz="2000" dirty="0">
                <a:solidFill>
                  <a:srgbClr val="FFFFCC"/>
                </a:solidFill>
                <a:latin typeface="+mn-lt"/>
                <a:ea typeface="+mn-ea"/>
                <a:cs typeface="+mn-cs"/>
              </a:rPr>
              <a:t>, the Netherlands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41154" y="1763613"/>
            <a:ext cx="5239471" cy="5393386"/>
          </a:xfrm>
        </p:spPr>
        <p:txBody>
          <a:bodyPr>
            <a:spAutoFit/>
          </a:bodyPr>
          <a:lstStyle/>
          <a:p>
            <a:r>
              <a:rPr lang="en-US" dirty="0" smtClean="0"/>
              <a:t>Two SPEX realizations</a:t>
            </a:r>
          </a:p>
          <a:p>
            <a:pPr lvl="1"/>
            <a:r>
              <a:rPr lang="en-US" dirty="0" smtClean="0"/>
              <a:t>SPEX prototype</a:t>
            </a:r>
          </a:p>
          <a:p>
            <a:pPr lvl="1"/>
            <a:r>
              <a:rPr lang="en-US" i="1" dirty="0" err="1" smtClean="0"/>
              <a:t>ground</a:t>
            </a:r>
            <a:r>
              <a:rPr lang="en-US" dirty="0" err="1" smtClean="0"/>
              <a:t>SPEX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Sky-sweeps to obtain multi-angle measurements</a:t>
            </a:r>
          </a:p>
          <a:p>
            <a:endParaRPr lang="en-US" dirty="0"/>
          </a:p>
          <a:p>
            <a:r>
              <a:rPr lang="en-US" dirty="0"/>
              <a:t>Retrieval scheme based on algorithm for POLDER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Hasekamp</a:t>
            </a:r>
            <a:r>
              <a:rPr lang="en-US" dirty="0"/>
              <a:t>+, JGR, 2011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Comparison with AERONET products from CIMEL Sun Photometer </a:t>
            </a:r>
            <a:r>
              <a:rPr lang="en-US" dirty="0" smtClean="0"/>
              <a:t>measurements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98" y="4832859"/>
            <a:ext cx="2981170" cy="261939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2182515" y="1954221"/>
            <a:ext cx="3073835" cy="8175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3214486" y="2339691"/>
            <a:ext cx="2041850" cy="7257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152"/>
          <p:cNvSpPr txBox="1">
            <a:spLocks noChangeArrowheads="1"/>
          </p:cNvSpPr>
          <p:nvPr/>
        </p:nvSpPr>
        <p:spPr bwMode="auto">
          <a:xfrm>
            <a:off x="183764" y="948"/>
            <a:ext cx="9728853" cy="709815"/>
          </a:xfrm>
          <a:prstGeom prst="rect">
            <a:avLst/>
          </a:prstGeom>
          <a:noFill/>
          <a:ln>
            <a:noFill/>
          </a:ln>
          <a:effectLst/>
        </p:spPr>
        <p:txBody>
          <a:bodyPr lIns="89565" tIns="107492" rIns="89565" bIns="107492" anchor="ctr">
            <a:spAutoFit/>
          </a:bodyPr>
          <a:lstStyle>
            <a:defPPr>
              <a:defRPr lang="en-GB"/>
            </a:defPPr>
            <a:lvl1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9pPr>
          </a:lstStyle>
          <a:p>
            <a:r>
              <a:rPr lang="en-US" sz="3200" dirty="0"/>
              <a:t>Ground based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759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2 at 22.1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59" y="750097"/>
            <a:ext cx="8709941" cy="6614172"/>
          </a:xfrm>
          <a:prstGeom prst="rect">
            <a:avLst/>
          </a:prstGeom>
        </p:spPr>
      </p:pic>
      <p:sp>
        <p:nvSpPr>
          <p:cNvPr id="3" name="Text Box 152"/>
          <p:cNvSpPr txBox="1">
            <a:spLocks noChangeArrowheads="1"/>
          </p:cNvSpPr>
          <p:nvPr/>
        </p:nvSpPr>
        <p:spPr bwMode="auto">
          <a:xfrm>
            <a:off x="183764" y="948"/>
            <a:ext cx="9728853" cy="709815"/>
          </a:xfrm>
          <a:prstGeom prst="rect">
            <a:avLst/>
          </a:prstGeom>
          <a:noFill/>
          <a:ln>
            <a:noFill/>
          </a:ln>
          <a:effectLst/>
        </p:spPr>
        <p:txBody>
          <a:bodyPr lIns="89565" tIns="107492" rIns="89565" bIns="107492" anchor="ctr">
            <a:spAutoFit/>
          </a:bodyPr>
          <a:lstStyle>
            <a:defPPr>
              <a:defRPr lang="en-GB"/>
            </a:defPPr>
            <a:lvl1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9pPr>
          </a:lstStyle>
          <a:p>
            <a:r>
              <a:rPr lang="en-US" sz="3200" dirty="0"/>
              <a:t>Ground based measurements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5548" y="7093975"/>
            <a:ext cx="4459260" cy="2862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00608" tIns="50307" rIns="100608" bIns="50307" rtlCol="0">
            <a:spAutoFit/>
          </a:bodyPr>
          <a:lstStyle/>
          <a:p>
            <a:pPr algn="r"/>
            <a:r>
              <a:rPr lang="en-US" sz="1200" b="0" i="1" dirty="0" err="1" smtClean="0">
                <a:solidFill>
                  <a:srgbClr val="000000"/>
                </a:solidFill>
              </a:rPr>
              <a:t>ground</a:t>
            </a:r>
            <a:r>
              <a:rPr lang="en-US" sz="1200" b="0" dirty="0" err="1" smtClean="0">
                <a:solidFill>
                  <a:srgbClr val="000000"/>
                </a:solidFill>
              </a:rPr>
              <a:t>SPEX</a:t>
            </a:r>
            <a:r>
              <a:rPr lang="en-US" sz="1200" b="0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van </a:t>
            </a:r>
            <a:r>
              <a:rPr lang="en-US" sz="1200" dirty="0" err="1" smtClean="0">
                <a:solidFill>
                  <a:srgbClr val="000000"/>
                </a:solidFill>
              </a:rPr>
              <a:t>Harten</a:t>
            </a:r>
            <a:r>
              <a:rPr lang="en-US" sz="1200" dirty="0" smtClean="0">
                <a:solidFill>
                  <a:srgbClr val="000000"/>
                </a:solidFill>
              </a:rPr>
              <a:t>+, AMT, 2014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54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2"/>
          <p:cNvSpPr txBox="1">
            <a:spLocks noChangeArrowheads="1"/>
          </p:cNvSpPr>
          <p:nvPr/>
        </p:nvSpPr>
        <p:spPr bwMode="auto">
          <a:xfrm>
            <a:off x="183764" y="948"/>
            <a:ext cx="9728853" cy="709815"/>
          </a:xfrm>
          <a:prstGeom prst="rect">
            <a:avLst/>
          </a:prstGeom>
          <a:noFill/>
          <a:ln>
            <a:noFill/>
          </a:ln>
          <a:effectLst/>
        </p:spPr>
        <p:txBody>
          <a:bodyPr lIns="89565" tIns="107492" rIns="89565" bIns="107492" anchor="ctr">
            <a:spAutoFit/>
          </a:bodyPr>
          <a:lstStyle>
            <a:defPPr>
              <a:defRPr lang="en-GB"/>
            </a:defPPr>
            <a:lvl1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9pPr>
          </a:lstStyle>
          <a:p>
            <a:r>
              <a:rPr lang="en-US" sz="3200" dirty="0"/>
              <a:t>Ground based measurements</a:t>
            </a:r>
          </a:p>
        </p:txBody>
      </p:sp>
      <p:pic>
        <p:nvPicPr>
          <p:cNvPr id="3" name="Picture 2" descr="Screen Shot 2015-08-12 at 22.0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782979"/>
            <a:ext cx="8640000" cy="6525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96296" y="7021967"/>
            <a:ext cx="4459260" cy="2862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00608" tIns="50307" rIns="100608" bIns="50307" rtlCol="0">
            <a:spAutoFit/>
          </a:bodyPr>
          <a:lstStyle/>
          <a:p>
            <a:pPr algn="r"/>
            <a:r>
              <a:rPr lang="en-US" sz="1200" b="0" i="1" dirty="0" err="1" smtClean="0">
                <a:solidFill>
                  <a:srgbClr val="000000"/>
                </a:solidFill>
              </a:rPr>
              <a:t>ground</a:t>
            </a:r>
            <a:r>
              <a:rPr lang="en-US" sz="1200" b="0" dirty="0" err="1" smtClean="0">
                <a:solidFill>
                  <a:srgbClr val="000000"/>
                </a:solidFill>
              </a:rPr>
              <a:t>SPEX</a:t>
            </a:r>
            <a:r>
              <a:rPr lang="en-US" sz="1200" b="0" dirty="0" smtClean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van </a:t>
            </a:r>
            <a:r>
              <a:rPr lang="en-US" sz="1200" dirty="0" err="1" smtClean="0">
                <a:solidFill>
                  <a:srgbClr val="000000"/>
                </a:solidFill>
              </a:rPr>
              <a:t>Harten</a:t>
            </a:r>
            <a:r>
              <a:rPr lang="en-US" sz="1200" dirty="0" smtClean="0">
                <a:solidFill>
                  <a:srgbClr val="000000"/>
                </a:solidFill>
              </a:rPr>
              <a:t>+, AMT, 2014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485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87784" y="755503"/>
            <a:ext cx="9649072" cy="669674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114" tIns="45557" rIns="91114" bIns="45557" numCol="1" rtlCol="0" anchor="t" anchorCtr="0" compatLnSpc="1">
            <a:prstTxWarp prst="textNoShape">
              <a:avLst/>
            </a:prstTxWarp>
          </a:bodyPr>
          <a:lstStyle/>
          <a:p>
            <a:pPr defTabSz="455589"/>
            <a:endParaRPr lang="en-US"/>
          </a:p>
        </p:txBody>
      </p:sp>
      <p:sp>
        <p:nvSpPr>
          <p:cNvPr id="10" name="Text Box 152"/>
          <p:cNvSpPr txBox="1">
            <a:spLocks noChangeArrowheads="1"/>
          </p:cNvSpPr>
          <p:nvPr/>
        </p:nvSpPr>
        <p:spPr bwMode="auto">
          <a:xfrm>
            <a:off x="183764" y="972"/>
            <a:ext cx="9728853" cy="709815"/>
          </a:xfrm>
          <a:prstGeom prst="rect">
            <a:avLst/>
          </a:prstGeom>
          <a:noFill/>
          <a:ln>
            <a:noFill/>
          </a:ln>
          <a:effectLst/>
        </p:spPr>
        <p:txBody>
          <a:bodyPr lIns="89365" tIns="107259" rIns="89365" bIns="107259" anchor="ctr">
            <a:spAutoFit/>
          </a:bodyPr>
          <a:lstStyle>
            <a:defPPr>
              <a:defRPr lang="en-GB"/>
            </a:defPPr>
            <a:lvl1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9pPr>
          </a:lstStyle>
          <a:p>
            <a:r>
              <a:rPr lang="en-US" sz="3200" dirty="0"/>
              <a:t>Ground based measurements</a:t>
            </a:r>
          </a:p>
        </p:txBody>
      </p:sp>
      <p:pic>
        <p:nvPicPr>
          <p:cNvPr id="12" name="Picture 11" descr="AOT550_F_74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/>
          <a:stretch/>
        </p:blipFill>
        <p:spPr>
          <a:xfrm>
            <a:off x="935857" y="899519"/>
            <a:ext cx="8352928" cy="6202566"/>
          </a:xfrm>
          <a:prstGeom prst="rect">
            <a:avLst/>
          </a:prstGeom>
          <a:solidFill>
            <a:srgbClr val="FFFFFF"/>
          </a:solidFill>
          <a:ln w="3810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328345" y="7001512"/>
            <a:ext cx="4459260" cy="37836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00382" tIns="50194" rIns="100382" bIns="50194" rtlCol="0">
            <a:spAutoFit/>
          </a:bodyPr>
          <a:lstStyle/>
          <a:p>
            <a:pPr algn="r"/>
            <a:r>
              <a:rPr lang="en-US" b="0" i="1" dirty="0" err="1" smtClean="0">
                <a:solidFill>
                  <a:srgbClr val="FF8000"/>
                </a:solidFill>
              </a:rPr>
              <a:t>ground</a:t>
            </a:r>
            <a:r>
              <a:rPr lang="en-US" b="0" dirty="0" err="1" smtClean="0">
                <a:solidFill>
                  <a:srgbClr val="FF8000"/>
                </a:solidFill>
              </a:rPr>
              <a:t>SPEX</a:t>
            </a:r>
            <a:r>
              <a:rPr lang="en-US" b="0" dirty="0" smtClean="0">
                <a:solidFill>
                  <a:srgbClr val="FF8000"/>
                </a:solidFill>
              </a:rPr>
              <a:t> </a:t>
            </a:r>
            <a:r>
              <a:rPr lang="en-US" dirty="0" smtClean="0">
                <a:solidFill>
                  <a:srgbClr val="FF8000"/>
                </a:solidFill>
              </a:rPr>
              <a:t>van </a:t>
            </a:r>
            <a:r>
              <a:rPr lang="en-US" dirty="0" err="1" smtClean="0">
                <a:solidFill>
                  <a:srgbClr val="FF8000"/>
                </a:solidFill>
              </a:rPr>
              <a:t>Harten</a:t>
            </a:r>
            <a:r>
              <a:rPr lang="en-US" dirty="0" smtClean="0">
                <a:solidFill>
                  <a:srgbClr val="FF8000"/>
                </a:solidFill>
              </a:rPr>
              <a:t>+, AMT, 2014</a:t>
            </a:r>
            <a:endParaRPr lang="en-US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87784" y="755503"/>
            <a:ext cx="9649072" cy="669674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315" tIns="45658" rIns="91315" bIns="45658" numCol="1" rtlCol="0" anchor="t" anchorCtr="0" compatLnSpc="1">
            <a:prstTxWarp prst="textNoShape">
              <a:avLst/>
            </a:prstTxWarp>
          </a:bodyPr>
          <a:lstStyle/>
          <a:p>
            <a:pPr defTabSz="456584"/>
            <a:endParaRPr lang="en-US"/>
          </a:p>
        </p:txBody>
      </p:sp>
      <p:sp>
        <p:nvSpPr>
          <p:cNvPr id="10" name="Text Box 152"/>
          <p:cNvSpPr txBox="1">
            <a:spLocks noChangeArrowheads="1"/>
          </p:cNvSpPr>
          <p:nvPr/>
        </p:nvSpPr>
        <p:spPr bwMode="auto">
          <a:xfrm>
            <a:off x="183764" y="948"/>
            <a:ext cx="9728853" cy="709815"/>
          </a:xfrm>
          <a:prstGeom prst="rect">
            <a:avLst/>
          </a:prstGeom>
          <a:noFill/>
          <a:ln>
            <a:noFill/>
          </a:ln>
          <a:effectLst/>
        </p:spPr>
        <p:txBody>
          <a:bodyPr lIns="89565" tIns="107492" rIns="89565" bIns="107492" anchor="ctr">
            <a:spAutoFit/>
          </a:bodyPr>
          <a:lstStyle>
            <a:defPPr>
              <a:defRPr lang="en-GB"/>
            </a:defPPr>
            <a:lvl1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9pPr>
          </a:lstStyle>
          <a:p>
            <a:r>
              <a:rPr lang="en-US" sz="3200" dirty="0"/>
              <a:t>Ground based measurements</a:t>
            </a:r>
          </a:p>
        </p:txBody>
      </p:sp>
      <p:pic>
        <p:nvPicPr>
          <p:cNvPr id="7" name="Picture 6" descr="n550_74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"/>
          <a:stretch/>
        </p:blipFill>
        <p:spPr>
          <a:xfrm>
            <a:off x="935857" y="827524"/>
            <a:ext cx="8352928" cy="6215875"/>
          </a:xfrm>
          <a:prstGeom prst="rect">
            <a:avLst/>
          </a:prstGeom>
          <a:solidFill>
            <a:srgbClr val="FFFFFF"/>
          </a:solidFill>
          <a:ln w="3810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328345" y="7001509"/>
            <a:ext cx="4459260" cy="37859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00608" tIns="50307" rIns="100608" bIns="50307" rtlCol="0">
            <a:spAutoFit/>
          </a:bodyPr>
          <a:lstStyle/>
          <a:p>
            <a:pPr algn="r"/>
            <a:r>
              <a:rPr lang="en-US" b="0" i="1" dirty="0" err="1" smtClean="0">
                <a:solidFill>
                  <a:srgbClr val="FF8000"/>
                </a:solidFill>
              </a:rPr>
              <a:t>ground</a:t>
            </a:r>
            <a:r>
              <a:rPr lang="en-US" b="0" dirty="0" err="1" smtClean="0">
                <a:solidFill>
                  <a:srgbClr val="FF8000"/>
                </a:solidFill>
              </a:rPr>
              <a:t>SPEX</a:t>
            </a:r>
            <a:r>
              <a:rPr lang="en-US" b="0" dirty="0" smtClean="0">
                <a:solidFill>
                  <a:srgbClr val="FF8000"/>
                </a:solidFill>
              </a:rPr>
              <a:t> </a:t>
            </a:r>
            <a:r>
              <a:rPr lang="en-US" dirty="0" smtClean="0">
                <a:solidFill>
                  <a:srgbClr val="FF8000"/>
                </a:solidFill>
              </a:rPr>
              <a:t>van </a:t>
            </a:r>
            <a:r>
              <a:rPr lang="en-US" dirty="0" err="1" smtClean="0">
                <a:solidFill>
                  <a:srgbClr val="FF8000"/>
                </a:solidFill>
              </a:rPr>
              <a:t>Harten</a:t>
            </a:r>
            <a:r>
              <a:rPr lang="en-US" dirty="0" smtClean="0">
                <a:solidFill>
                  <a:srgbClr val="FF8000"/>
                </a:solidFill>
              </a:rPr>
              <a:t>+, AMT, 2014</a:t>
            </a:r>
            <a:endParaRPr lang="en-US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SPEX Prototype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07" y="899519"/>
            <a:ext cx="4200599" cy="3175034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" name="Picture 3" descr="SPEXproto_copy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109" y="3585498"/>
            <a:ext cx="6624736" cy="373184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896374" y="899517"/>
            <a:ext cx="4896543" cy="2569684"/>
          </a:xfrm>
          <a:prstGeom prst="rect">
            <a:avLst/>
          </a:prstGeom>
        </p:spPr>
        <p:txBody>
          <a:bodyPr wrap="square" lIns="90512" tIns="45257" rIns="90512" bIns="45257">
            <a:spAutoFit/>
          </a:bodyPr>
          <a:lstStyle/>
          <a:p>
            <a:pPr marL="339471" indent="-339471" defTabSz="452624">
              <a:buClrTx/>
              <a:buFont typeface="Arial"/>
              <a:buChar char="•"/>
            </a:pPr>
            <a:r>
              <a:rPr lang="en-US" sz="2300" dirty="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9 viewing directions ; 1°×7°</a:t>
            </a:r>
          </a:p>
          <a:p>
            <a:pPr marL="339471" indent="-339471" defTabSz="452624">
              <a:buClrTx/>
              <a:buFont typeface="Arial"/>
              <a:buChar char="•"/>
            </a:pPr>
            <a:r>
              <a:rPr lang="en-US" sz="2300" dirty="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Single spectrograph</a:t>
            </a:r>
          </a:p>
          <a:p>
            <a:pPr marL="339471" indent="-339471" defTabSz="452624">
              <a:buClrTx/>
              <a:buFont typeface="Arial"/>
              <a:buChar char="•"/>
            </a:pPr>
            <a:r>
              <a:rPr lang="en-US" sz="2300" dirty="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400-800 nm</a:t>
            </a:r>
          </a:p>
          <a:p>
            <a:pPr marL="339471" indent="-339471" defTabSz="452624">
              <a:buClrTx/>
              <a:buFont typeface="Arial"/>
              <a:buChar char="•"/>
            </a:pPr>
            <a:endParaRPr lang="en-US" sz="2300" dirty="0">
              <a:solidFill>
                <a:srgbClr val="FFFF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39471" indent="-339471" defTabSz="452624">
              <a:buClrTx/>
              <a:buFont typeface="Arial"/>
              <a:buChar char="•"/>
            </a:pPr>
            <a:r>
              <a:rPr lang="en-US" sz="2300" dirty="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Volume 2 dm</a:t>
            </a:r>
            <a:r>
              <a:rPr lang="en-US" sz="2300" baseline="30000" dirty="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en-US" sz="2300" dirty="0">
              <a:solidFill>
                <a:srgbClr val="FFFF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39471" indent="-339471" defTabSz="452624">
              <a:buClrTx/>
              <a:buFont typeface="Arial"/>
              <a:buChar char="•"/>
            </a:pPr>
            <a:r>
              <a:rPr lang="en-US" sz="2300" dirty="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Mass 2 kg</a:t>
            </a:r>
          </a:p>
          <a:p>
            <a:pPr marL="339471" indent="-339471" defTabSz="452624">
              <a:buClrTx/>
              <a:buFont typeface="Arial"/>
              <a:buChar char="•"/>
            </a:pPr>
            <a:r>
              <a:rPr lang="en-US" sz="2300" dirty="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Commercial detector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829" y="4139906"/>
            <a:ext cx="1042562" cy="368686"/>
          </a:xfrm>
          <a:prstGeom prst="rect">
            <a:avLst/>
          </a:prstGeom>
          <a:noFill/>
        </p:spPr>
        <p:txBody>
          <a:bodyPr wrap="none" lIns="90796" tIns="45400" rIns="90796" bIns="45400" rtlCol="0">
            <a:spAutoFit/>
          </a:bodyPr>
          <a:lstStyle/>
          <a:p>
            <a:r>
              <a:rPr lang="en-US" dirty="0" smtClean="0"/>
              <a:t>MECON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2674" y="6938927"/>
            <a:ext cx="1833544" cy="368686"/>
          </a:xfrm>
          <a:prstGeom prst="rect">
            <a:avLst/>
          </a:prstGeom>
          <a:noFill/>
        </p:spPr>
        <p:txBody>
          <a:bodyPr wrap="none" lIns="90796" tIns="45400" rIns="90796" bIns="45400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ASTRON / TNO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31111_025_DoLP_animated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84" y="1761299"/>
            <a:ext cx="3681062" cy="2760506"/>
          </a:xfrm>
          <a:prstGeom prst="rect">
            <a:avLst/>
          </a:prstGeom>
        </p:spPr>
      </p:pic>
      <p:pic>
        <p:nvPicPr>
          <p:cNvPr id="7" name="Picture 6" descr="middfing_50ms_noslit_DoLP_animated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1723" y="5431765"/>
            <a:ext cx="9742270" cy="190766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563115" y="3211548"/>
            <a:ext cx="1609516" cy="831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152"/>
          <p:cNvSpPr txBox="1">
            <a:spLocks noChangeArrowheads="1"/>
          </p:cNvSpPr>
          <p:nvPr/>
        </p:nvSpPr>
        <p:spPr bwMode="auto">
          <a:xfrm>
            <a:off x="175886" y="2604286"/>
            <a:ext cx="9728853" cy="445341"/>
          </a:xfrm>
          <a:prstGeom prst="rect">
            <a:avLst/>
          </a:prstGeom>
        </p:spPr>
        <p:txBody>
          <a:bodyPr wrap="square" lIns="90512" tIns="45257" rIns="90512" bIns="45257">
            <a:spAutoFit/>
          </a:bodyPr>
          <a:lstStyle>
            <a:defPPr>
              <a:defRPr lang="en-GB"/>
            </a:defPPr>
            <a:lvl1pPr marL="342120" indent="-342120" defTabSz="456157">
              <a:buClrTx/>
              <a:buFont typeface="Arial"/>
              <a:buChar char="•"/>
              <a:defRPr sz="2300">
                <a:solidFill>
                  <a:srgbClr val="FFFF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indent="0" algn="ctr">
              <a:buNone/>
            </a:pPr>
            <a:r>
              <a:rPr lang="en-US" dirty="0"/>
              <a:t>     </a:t>
            </a:r>
            <a:r>
              <a:rPr lang="en-US" dirty="0" err="1"/>
              <a:t>DoLP</a:t>
            </a:r>
            <a:endParaRPr lang="en-US" dirty="0"/>
          </a:p>
        </p:txBody>
      </p:sp>
      <p:pic>
        <p:nvPicPr>
          <p:cNvPr id="11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09" b="-1521"/>
          <a:stretch/>
        </p:blipFill>
        <p:spPr>
          <a:xfrm rot="1768279" flipH="1">
            <a:off x="5945014" y="3026303"/>
            <a:ext cx="2218820" cy="1679496"/>
          </a:xfrm>
        </p:spPr>
      </p:pic>
      <p:grpSp>
        <p:nvGrpSpPr>
          <p:cNvPr id="12" name="Group 11"/>
          <p:cNvGrpSpPr/>
          <p:nvPr/>
        </p:nvGrpSpPr>
        <p:grpSpPr>
          <a:xfrm rot="1740000" flipH="1">
            <a:off x="7703693" y="4165868"/>
            <a:ext cx="2381515" cy="1111257"/>
            <a:chOff x="3635896" y="1628800"/>
            <a:chExt cx="2160240" cy="1008112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3635896" y="1628800"/>
              <a:ext cx="1872208" cy="1008112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 w="38100" cap="flat" cmpd="sng" algn="ctr">
              <a:solidFill>
                <a:schemeClr val="bg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98065">
                <a:buClrTx/>
                <a:buSzTx/>
              </a:pPr>
              <a:endParaRPr lang="en-US" sz="220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004048" y="1628800"/>
              <a:ext cx="495672" cy="1008112"/>
            </a:xfrm>
            <a:prstGeom prst="roundRect">
              <a:avLst/>
            </a:prstGeom>
            <a:solidFill>
              <a:schemeClr val="bg2">
                <a:lumMod val="85000"/>
                <a:lumOff val="1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98065">
                <a:buClrTx/>
                <a:buSzTx/>
              </a:pPr>
              <a:endParaRPr lang="en-US" sz="220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3635896" y="2204864"/>
              <a:ext cx="1872208" cy="432048"/>
            </a:xfrm>
            <a:prstGeom prst="roundRect">
              <a:avLst/>
            </a:prstGeom>
            <a:solidFill>
              <a:schemeClr val="bg2">
                <a:lumMod val="85000"/>
                <a:lumOff val="1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98065">
                <a:buClrTx/>
                <a:buSzTx/>
              </a:pPr>
              <a:endParaRPr lang="en-US" sz="220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436096" y="1844824"/>
              <a:ext cx="360040" cy="576064"/>
            </a:xfrm>
            <a:prstGeom prst="roundRect">
              <a:avLst/>
            </a:prstGeom>
            <a:solidFill>
              <a:schemeClr val="bg2">
                <a:lumMod val="85000"/>
                <a:lumOff val="15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98065">
                <a:buClrTx/>
                <a:buSzTx/>
              </a:pPr>
              <a:endParaRPr lang="en-US" sz="220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22370" y="1778692"/>
              <a:ext cx="1050255" cy="265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chemeClr val="bg2"/>
                  </a:solidFill>
                </a:rPr>
                <a:t>Retiga4000R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>
            <a:off x="7501211" y="5049845"/>
            <a:ext cx="1245605" cy="10608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Polarization calibration: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DoLP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1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Polarization calibration</a:t>
            </a:r>
          </a:p>
        </p:txBody>
      </p:sp>
      <p:pic>
        <p:nvPicPr>
          <p:cNvPr id="5" name="Picture 4" descr="gpc3_vp5_s14f6-7_gth_stwgub_pc_ws2_dem_cal_ave8_DoLPver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44" r="9957" b="6267"/>
          <a:stretch/>
        </p:blipFill>
        <p:spPr>
          <a:xfrm>
            <a:off x="863900" y="1042563"/>
            <a:ext cx="8282311" cy="59056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041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" t="3687" r="12164" b="8979"/>
          <a:stretch/>
        </p:blipFill>
        <p:spPr>
          <a:xfrm>
            <a:off x="1091873" y="1043533"/>
            <a:ext cx="7740000" cy="5940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gpc3_vp5_s14f6-7_gth_stwgub_pc_ws2_dem_cal_ave8_DoLPerrver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1" t="81913" r="18039" b="8975"/>
          <a:stretch/>
        </p:blipFill>
        <p:spPr>
          <a:xfrm>
            <a:off x="2017967" y="6363813"/>
            <a:ext cx="6321779" cy="6197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6035345" y="2051676"/>
            <a:ext cx="1787560" cy="368649"/>
          </a:xfrm>
          <a:prstGeom prst="rect">
            <a:avLst/>
          </a:prstGeom>
          <a:noFill/>
        </p:spPr>
        <p:txBody>
          <a:bodyPr wrap="none" lIns="90760" tIns="45382" rIns="90760" bIns="45382" rtlCol="0">
            <a:spAutoFit/>
          </a:bodyPr>
          <a:lstStyle/>
          <a:p>
            <a:r>
              <a:rPr lang="en-US" dirty="0" smtClean="0"/>
              <a:t>0.001+0.005</a:t>
            </a:r>
            <a:r>
              <a:rPr lang="en-US" sz="12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 smtClean="0">
                <a:latin typeface="+mn-lt"/>
                <a:ea typeface="Wingdings"/>
                <a:cs typeface="Wingdings"/>
                <a:sym typeface="Wingdings"/>
              </a:rPr>
              <a:t>P</a:t>
            </a:r>
            <a:r>
              <a:rPr lang="en-US" b="1" baseline="-25000" dirty="0" smtClean="0">
                <a:latin typeface="+mn-lt"/>
                <a:ea typeface="Wingdings"/>
                <a:cs typeface="Wingdings"/>
                <a:sym typeface="Wingdings"/>
              </a:rPr>
              <a:t>L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7056537" y="2483693"/>
            <a:ext cx="936104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Polarization calibration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8148" y="1187576"/>
            <a:ext cx="4392906" cy="368869"/>
          </a:xfrm>
          <a:prstGeom prst="rect">
            <a:avLst/>
          </a:prstGeom>
          <a:solidFill>
            <a:schemeClr val="accent3"/>
          </a:solidFill>
        </p:spPr>
        <p:txBody>
          <a:bodyPr wrap="none" lIns="90978" tIns="45491" rIns="90978" bIns="45491" rtlCol="0">
            <a:spAutoFit/>
          </a:bodyPr>
          <a:lstStyle/>
          <a:p>
            <a:r>
              <a:rPr lang="en-US" dirty="0" smtClean="0"/>
              <a:t>Design requirement: 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b="1" dirty="0" smtClean="0">
                <a:latin typeface="Arial"/>
                <a:ea typeface="Lucida Grande"/>
                <a:cs typeface="Arial"/>
              </a:rPr>
              <a:t>P</a:t>
            </a:r>
            <a:r>
              <a:rPr lang="en-US" b="1" baseline="-25000" dirty="0" smtClean="0">
                <a:latin typeface="Arial"/>
                <a:ea typeface="Lucida Grande"/>
                <a:cs typeface="Arial"/>
              </a:rPr>
              <a:t>L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 =</a:t>
            </a:r>
            <a:r>
              <a:rPr lang="en-US" dirty="0" smtClean="0"/>
              <a:t> 0.01+0.05</a:t>
            </a:r>
            <a:r>
              <a:rPr lang="en-US" sz="1200" baseline="30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 smtClean="0">
                <a:latin typeface="Arial"/>
                <a:ea typeface="Wingdings"/>
                <a:cs typeface="Arial"/>
                <a:sym typeface="Wingdings"/>
              </a:rPr>
              <a:t>P</a:t>
            </a:r>
            <a:r>
              <a:rPr lang="en-US" b="1" baseline="-25000" dirty="0" smtClean="0">
                <a:latin typeface="Arial"/>
                <a:ea typeface="Wingdings"/>
                <a:cs typeface="Arial"/>
                <a:sym typeface="Wingdings"/>
              </a:rPr>
              <a:t>L</a:t>
            </a:r>
            <a:endParaRPr lang="en-US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5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" t="3687" r="12164" b="8979"/>
          <a:stretch/>
        </p:blipFill>
        <p:spPr>
          <a:xfrm>
            <a:off x="1118344" y="1043533"/>
            <a:ext cx="7740000" cy="5940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gpc3_vp5_s14f6-7_gth_stwgub_pc_ws2_dem_cal_ave8_DoLPerrver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31" t="81913" r="18039" b="8975"/>
          <a:stretch/>
        </p:blipFill>
        <p:spPr>
          <a:xfrm>
            <a:off x="2017967" y="6363813"/>
            <a:ext cx="6321779" cy="6197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6035339" y="2051676"/>
            <a:ext cx="1811944" cy="368649"/>
          </a:xfrm>
          <a:prstGeom prst="rect">
            <a:avLst/>
          </a:prstGeom>
          <a:noFill/>
        </p:spPr>
        <p:txBody>
          <a:bodyPr wrap="none" lIns="90760" tIns="45382" rIns="90760" bIns="45382" rtlCol="0">
            <a:spAutoFit/>
          </a:bodyPr>
          <a:lstStyle/>
          <a:p>
            <a:r>
              <a:rPr lang="en-US" dirty="0" smtClean="0"/>
              <a:t>0.001+0.005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P</a:t>
            </a:r>
            <a:r>
              <a:rPr lang="en-US" baseline="-25000" dirty="0" smtClean="0">
                <a:latin typeface="+mn-lt"/>
                <a:ea typeface="Wingdings"/>
                <a:cs typeface="Wingdings"/>
                <a:sym typeface="Wingdings"/>
              </a:rPr>
              <a:t>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7056537" y="2483693"/>
            <a:ext cx="936104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Polarization calibration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6099" y="4859967"/>
            <a:ext cx="5038725" cy="645868"/>
          </a:xfrm>
          <a:prstGeom prst="rect">
            <a:avLst/>
          </a:prstGeom>
        </p:spPr>
        <p:txBody>
          <a:bodyPr lIns="90978" tIns="45491" rIns="90978" bIns="45491">
            <a:spAutoFit/>
          </a:bodyPr>
          <a:lstStyle/>
          <a:p>
            <a:pPr algn="ctr" defTabSz="1002213" eaLnBrk="1" hangingPunct="1">
              <a:buClrTx/>
              <a:buSzTx/>
              <a:defRPr/>
            </a:pPr>
            <a:r>
              <a:rPr lang="en-GB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Prototype </a:t>
            </a:r>
            <a:r>
              <a:rPr lang="en-GB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demonstrates the capabilities of the SPEX modulation technology! </a:t>
            </a:r>
          </a:p>
        </p:txBody>
      </p:sp>
    </p:spTree>
    <p:extLst>
      <p:ext uri="{BB962C8B-B14F-4D97-AF65-F5344CB8AC3E}">
        <p14:creationId xmlns:p14="http://schemas.microsoft.com/office/powerpoint/2010/main" val="26890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1801" y="1043536"/>
            <a:ext cx="4700235" cy="3240394"/>
            <a:chOff x="431801" y="1043536"/>
            <a:chExt cx="4700235" cy="3240394"/>
          </a:xfrm>
        </p:grpSpPr>
        <p:pic>
          <p:nvPicPr>
            <p:cNvPr id="10" name="Picture 9" descr="IMG_0007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801" y="1043536"/>
              <a:ext cx="4700235" cy="3240394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03808" y="1115541"/>
              <a:ext cx="1796310" cy="4001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GB"/>
              </a:defPPr>
              <a:lvl1pPr marL="0" marR="0" lvl="0" indent="0" algn="ctr" defTabSz="45720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SPEX prototype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63848" y="3779837"/>
            <a:ext cx="4775179" cy="3240337"/>
            <a:chOff x="863848" y="3779837"/>
            <a:chExt cx="4775179" cy="3240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7276" r="16325" b="5747"/>
            <a:stretch/>
          </p:blipFill>
          <p:spPr bwMode="auto">
            <a:xfrm>
              <a:off x="863848" y="3779837"/>
              <a:ext cx="4775179" cy="3240337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227778" y="3923853"/>
              <a:ext cx="1796310" cy="4001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GB"/>
              </a:defPPr>
              <a:lvl1pPr marL="0" marR="0" lvl="0" indent="0" algn="ctr" defTabSz="45720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defRPr>
              </a:lvl1pPr>
            </a:lstStyle>
            <a:p>
              <a:r>
                <a:rPr lang="en-US" dirty="0" err="1" smtClean="0">
                  <a:solidFill>
                    <a:schemeClr val="bg1"/>
                  </a:solidFill>
                </a:rPr>
                <a:t>groundSPEX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Spectrally modulating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polarimeters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1" name="Picture 10" descr="IMAG001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464248" y="1403573"/>
            <a:ext cx="3672408" cy="530222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6840512" y="1052846"/>
            <a:ext cx="3018127" cy="4527191"/>
            <a:chOff x="6840512" y="1052846"/>
            <a:chExt cx="3018127" cy="4527191"/>
          </a:xfrm>
        </p:grpSpPr>
        <p:pic>
          <p:nvPicPr>
            <p:cNvPr id="2" name="Picture 1" descr="iSPEX-proto2c-smal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0512" y="1052846"/>
              <a:ext cx="3018127" cy="452719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6988418" y="1075471"/>
              <a:ext cx="1796310" cy="4001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GB"/>
              </a:defPPr>
              <a:lvl1pPr marL="0" marR="0" lvl="0" indent="0" algn="ctr" defTabSz="45720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defRPr>
              </a:lvl1pPr>
            </a:lstStyle>
            <a:p>
              <a:pPr algn="l"/>
              <a:r>
                <a:rPr lang="en-US" dirty="0" err="1">
                  <a:solidFill>
                    <a:schemeClr val="bg1"/>
                  </a:solidFill>
                </a:rPr>
                <a:t>i</a:t>
              </a:r>
              <a:r>
                <a:rPr lang="en-US" dirty="0" err="1" smtClean="0">
                  <a:solidFill>
                    <a:schemeClr val="bg1"/>
                  </a:solidFill>
                </a:rPr>
                <a:t>SPEX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83928" y="1691605"/>
            <a:ext cx="5688632" cy="3600000"/>
            <a:chOff x="1583928" y="1691605"/>
            <a:chExt cx="5688632" cy="3600000"/>
          </a:xfrm>
        </p:grpSpPr>
        <p:grpSp>
          <p:nvGrpSpPr>
            <p:cNvPr id="4" name="Group 3"/>
            <p:cNvGrpSpPr/>
            <p:nvPr/>
          </p:nvGrpSpPr>
          <p:grpSpPr>
            <a:xfrm>
              <a:off x="1583928" y="1691605"/>
              <a:ext cx="5688632" cy="3600000"/>
              <a:chOff x="2376434" y="2051645"/>
              <a:chExt cx="5688632" cy="3600000"/>
            </a:xfrm>
          </p:grpSpPr>
          <p:pic>
            <p:nvPicPr>
              <p:cNvPr id="15" name="Picture 14" descr="2015-04-15_092513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80" t="5135" r="7472"/>
              <a:stretch/>
            </p:blipFill>
            <p:spPr>
              <a:xfrm>
                <a:off x="2376434" y="2051645"/>
                <a:ext cx="5688214" cy="3600000"/>
              </a:xfrm>
              <a:prstGeom prst="rect">
                <a:avLst/>
              </a:prstGeom>
              <a:ln w="38100" cmpd="sng">
                <a:solidFill>
                  <a:schemeClr val="tx1"/>
                </a:solidFill>
              </a:ln>
            </p:spPr>
          </p:pic>
          <p:pic>
            <p:nvPicPr>
              <p:cNvPr id="16" name="Picture 15" descr="er2_fly1.jpg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04841" y="2051645"/>
                <a:ext cx="2160225" cy="1619998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1583928" y="4859957"/>
              <a:ext cx="1796310" cy="4001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GB"/>
              </a:defPPr>
              <a:lvl1pPr marL="0" marR="0" lvl="0" indent="0" algn="ctr" defTabSz="45720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defRPr>
              </a:lvl1pPr>
            </a:lstStyle>
            <a:p>
              <a:r>
                <a:rPr lang="en-US" dirty="0" smtClean="0">
                  <a:solidFill>
                    <a:schemeClr val="tx1"/>
                  </a:solidFill>
                </a:rPr>
                <a:t>SPEX airborne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40312" y="4582720"/>
            <a:ext cx="4638446" cy="2777097"/>
            <a:chOff x="422934" y="1547589"/>
            <a:chExt cx="9143999" cy="5474628"/>
          </a:xfrm>
        </p:grpSpPr>
        <p:pic>
          <p:nvPicPr>
            <p:cNvPr id="12" name="Picture 11" descr="flySPEX-ground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4" t="17218" r="7064" b="22665"/>
            <a:stretch/>
          </p:blipFill>
          <p:spPr>
            <a:xfrm>
              <a:off x="422934" y="1691606"/>
              <a:ext cx="9143999" cy="5330611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443990" y="5859687"/>
              <a:ext cx="2638074" cy="106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Keller &amp; </a:t>
              </a:r>
              <a:r>
                <a:rPr kumimoji="0" lang="en-US" sz="1600" b="0" i="1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Snik</a:t>
              </a:r>
              <a:endPara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en-US" sz="16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2014) patent</a:t>
              </a:r>
              <a:endPara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647824" y="1547589"/>
              <a:ext cx="2304256" cy="21602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flySPEX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 concept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4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2_fly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88"/>
            <a:ext cx="10080625" cy="7559675"/>
          </a:xfrm>
          <a:prstGeom prst="rect">
            <a:avLst/>
          </a:prstGeom>
        </p:spPr>
      </p:pic>
      <p:sp>
        <p:nvSpPr>
          <p:cNvPr id="2" name="Text Box 152"/>
          <p:cNvSpPr txBox="1">
            <a:spLocks noChangeArrowheads="1"/>
          </p:cNvSpPr>
          <p:nvPr/>
        </p:nvSpPr>
        <p:spPr bwMode="auto">
          <a:xfrm>
            <a:off x="352019" y="1008"/>
            <a:ext cx="9728853" cy="709815"/>
          </a:xfrm>
          <a:prstGeom prst="rect">
            <a:avLst/>
          </a:prstGeom>
          <a:noFill/>
          <a:ln>
            <a:noFill/>
          </a:ln>
          <a:effectLst/>
        </p:spPr>
        <p:txBody>
          <a:bodyPr lIns="89056" tIns="106896" rIns="89056" bIns="106896" anchor="ctr">
            <a:spAutoFit/>
          </a:bodyPr>
          <a:lstStyle>
            <a:defPPr>
              <a:defRPr lang="en-GB"/>
            </a:defPPr>
            <a:lvl1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</a:defRPr>
            </a:lvl9pPr>
          </a:lstStyle>
          <a:p>
            <a:r>
              <a:rPr lang="en-US" sz="3200" dirty="0"/>
              <a:t>SPEX Airborne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784" y="6477868"/>
            <a:ext cx="9576816" cy="830361"/>
          </a:xfrm>
          <a:prstGeom prst="rect">
            <a:avLst/>
          </a:prstGeom>
        </p:spPr>
        <p:txBody>
          <a:bodyPr wrap="square" lIns="90806" tIns="45405" rIns="90806" bIns="45405">
            <a:spAutoFit/>
          </a:bodyPr>
          <a:lstStyle>
            <a:lvl1pPr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marL="740414" indent="-284774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marL="1139090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marL="1594735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marL="2050374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2506013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2961650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3417287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3872928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FFFFCC"/>
                </a:solidFill>
              </a:rPr>
              <a:t>NASA ER-2 High Altitude Platform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21 km cruise height</a:t>
            </a:r>
          </a:p>
        </p:txBody>
      </p:sp>
      <p:pic>
        <p:nvPicPr>
          <p:cNvPr id="3" name="Picture 2" descr="airSPEX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44" y="251445"/>
            <a:ext cx="251163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04-15_0925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5135" r="7472"/>
          <a:stretch/>
        </p:blipFill>
        <p:spPr>
          <a:xfrm>
            <a:off x="-211" y="1216205"/>
            <a:ext cx="10080873" cy="6380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6112" y="2555718"/>
            <a:ext cx="2467535" cy="369003"/>
          </a:xfrm>
          <a:prstGeom prst="rect">
            <a:avLst/>
          </a:prstGeom>
          <a:solidFill>
            <a:srgbClr val="FF8000"/>
          </a:solidFill>
          <a:ln w="12700" cmpd="sng">
            <a:solidFill>
              <a:schemeClr val="tx1"/>
            </a:solidFill>
          </a:ln>
        </p:spPr>
        <p:txBody>
          <a:bodyPr wrap="none" lIns="91114" tIns="45557" rIns="91114" bIns="45557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Instrument Power Unit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4346" y="3059768"/>
            <a:ext cx="2519044" cy="369003"/>
          </a:xfrm>
          <a:prstGeom prst="rect">
            <a:avLst/>
          </a:prstGeom>
          <a:solidFill>
            <a:srgbClr val="FF8000"/>
          </a:solidFill>
          <a:ln w="12700" cmpd="sng">
            <a:solidFill>
              <a:srgbClr val="000000"/>
            </a:solidFill>
          </a:ln>
        </p:spPr>
        <p:txBody>
          <a:bodyPr wrap="none" lIns="91114" tIns="45557" rIns="91114" bIns="45557" rtlCol="0">
            <a:spAutoFit/>
          </a:bodyPr>
          <a:lstStyle>
            <a:defPPr>
              <a:defRPr lang="en-GB"/>
            </a:defPPr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Structural Support Unit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72576" y="3563829"/>
            <a:ext cx="2634348" cy="369003"/>
          </a:xfrm>
          <a:prstGeom prst="rect">
            <a:avLst/>
          </a:prstGeom>
          <a:solidFill>
            <a:srgbClr val="FF8000"/>
          </a:solidFill>
          <a:ln w="12700" cmpd="sng">
            <a:solidFill>
              <a:srgbClr val="000000"/>
            </a:solidFill>
          </a:ln>
        </p:spPr>
        <p:txBody>
          <a:bodyPr wrap="none" lIns="91114" tIns="45557" rIns="91114" bIns="45557" rtlCol="0">
            <a:spAutoFit/>
          </a:bodyPr>
          <a:lstStyle>
            <a:defPPr>
              <a:defRPr lang="en-GB"/>
            </a:defPPr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err="1" smtClean="0"/>
              <a:t>SpectroPolarimeter</a:t>
            </a:r>
            <a:r>
              <a:rPr lang="en-US" dirty="0" smtClean="0"/>
              <a:t> Unit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2139" y="2051657"/>
            <a:ext cx="2557366" cy="369003"/>
          </a:xfrm>
          <a:prstGeom prst="rect">
            <a:avLst/>
          </a:prstGeom>
          <a:solidFill>
            <a:srgbClr val="FF8000"/>
          </a:solidFill>
          <a:ln w="12700" cmpd="sng">
            <a:solidFill>
              <a:srgbClr val="000000"/>
            </a:solidFill>
          </a:ln>
        </p:spPr>
        <p:txBody>
          <a:bodyPr wrap="none" lIns="91114" tIns="45557" rIns="91114" bIns="45557" rtlCol="0">
            <a:spAutoFit/>
          </a:bodyPr>
          <a:lstStyle>
            <a:defPPr>
              <a:defRPr lang="en-GB"/>
            </a:defPPr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Instrument Control Unit</a:t>
            </a:r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SPEX Airborne</a:t>
            </a:r>
          </a:p>
        </p:txBody>
      </p:sp>
      <p:cxnSp>
        <p:nvCxnSpPr>
          <p:cNvPr id="9" name="Straight Connector 8"/>
          <p:cNvCxnSpPr>
            <a:stCxn id="6" idx="2"/>
          </p:cNvCxnSpPr>
          <p:nvPr/>
        </p:nvCxnSpPr>
        <p:spPr bwMode="auto">
          <a:xfrm>
            <a:off x="2320822" y="2420660"/>
            <a:ext cx="271235" cy="294336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stCxn id="3" idx="2"/>
          </p:cNvCxnSpPr>
          <p:nvPr/>
        </p:nvCxnSpPr>
        <p:spPr bwMode="auto">
          <a:xfrm flipH="1">
            <a:off x="4032256" y="2924721"/>
            <a:ext cx="297624" cy="1431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4" idx="2"/>
          </p:cNvCxnSpPr>
          <p:nvPr/>
        </p:nvCxnSpPr>
        <p:spPr bwMode="auto">
          <a:xfrm flipH="1">
            <a:off x="6048473" y="3428771"/>
            <a:ext cx="395395" cy="71111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>
            <a:stCxn id="5" idx="2"/>
          </p:cNvCxnSpPr>
          <p:nvPr/>
        </p:nvCxnSpPr>
        <p:spPr bwMode="auto">
          <a:xfrm flipH="1">
            <a:off x="7776670" y="3932832"/>
            <a:ext cx="813080" cy="186324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80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6808"/>
            <a:ext cx="10080625" cy="7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106896" rIns="89056" bIns="106896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53492" y="1183277"/>
            <a:ext cx="9576816" cy="5692904"/>
          </a:xfrm>
          <a:prstGeom prst="rect">
            <a:avLst/>
          </a:prstGeom>
        </p:spPr>
        <p:txBody>
          <a:bodyPr wrap="square" lIns="90482" tIns="45243" rIns="90482" bIns="45243">
            <a:spAutoFit/>
          </a:bodyPr>
          <a:lstStyle>
            <a:lvl1pPr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marL="740414" indent="-284774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2pPr>
            <a:lvl3pPr marL="1139090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3pPr>
            <a:lvl4pPr marL="1594735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4pPr>
            <a:lvl5pPr marL="2050374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5pPr>
            <a:lvl6pPr marL="2506013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6pPr>
            <a:lvl7pPr marL="2961650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7pPr>
            <a:lvl8pPr marL="3417287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8pPr>
            <a:lvl9pPr marL="3872928" indent="-227823" algn="l" defTabSz="455637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9pPr>
          </a:lstStyle>
          <a:p>
            <a:pPr marL="341694" indent="-341694">
              <a:buClrTx/>
              <a:buFont typeface="Arial"/>
              <a:buChar char="•"/>
            </a:pPr>
            <a:r>
              <a:rPr lang="en-US" sz="2800" b="0" dirty="0" smtClean="0">
                <a:solidFill>
                  <a:srgbClr val="FFFFCC"/>
                </a:solidFill>
              </a:rPr>
              <a:t>Several implementations </a:t>
            </a:r>
            <a:r>
              <a:rPr lang="en-US" sz="2800" b="0" dirty="0" smtClean="0">
                <a:solidFill>
                  <a:srgbClr val="FFFFCC"/>
                </a:solidFill>
              </a:rPr>
              <a:t>of spectral polarization modulation realized</a:t>
            </a:r>
          </a:p>
          <a:p>
            <a:pPr marL="341694" indent="-341694">
              <a:buClrTx/>
              <a:buFont typeface="Arial"/>
              <a:buChar char="•"/>
            </a:pPr>
            <a:endParaRPr lang="en-US" sz="2800" b="0" dirty="0">
              <a:solidFill>
                <a:srgbClr val="FFFFCC"/>
              </a:solidFill>
            </a:endParaRPr>
          </a:p>
          <a:p>
            <a:pPr marL="341694" indent="-341694">
              <a:buClrTx/>
              <a:buFont typeface="Arial"/>
              <a:buChar char="•"/>
            </a:pPr>
            <a:r>
              <a:rPr lang="en-US" sz="2800" b="0" dirty="0" smtClean="0">
                <a:solidFill>
                  <a:srgbClr val="FFFFCC"/>
                </a:solidFill>
              </a:rPr>
              <a:t>SPEX </a:t>
            </a:r>
            <a:r>
              <a:rPr lang="en-US" sz="2800" b="0" dirty="0">
                <a:solidFill>
                  <a:srgbClr val="FFFFCC"/>
                </a:solidFill>
              </a:rPr>
              <a:t>Prototype performance beyond design requirements</a:t>
            </a:r>
          </a:p>
          <a:p>
            <a:pPr marL="341694" indent="-341694">
              <a:buClrTx/>
              <a:buFont typeface="Arial"/>
              <a:buChar char="•"/>
            </a:pPr>
            <a:endParaRPr lang="en-US" sz="2800" b="0" dirty="0">
              <a:solidFill>
                <a:srgbClr val="FFFFCC"/>
              </a:solidFill>
            </a:endParaRPr>
          </a:p>
          <a:p>
            <a:pPr marL="341694" indent="-341694">
              <a:buClrTx/>
              <a:buFont typeface="Arial"/>
              <a:buChar char="•"/>
            </a:pPr>
            <a:r>
              <a:rPr lang="en-US" sz="2800" b="0" dirty="0">
                <a:solidFill>
                  <a:srgbClr val="FFFFCC"/>
                </a:solidFill>
              </a:rPr>
              <a:t>High </a:t>
            </a:r>
            <a:r>
              <a:rPr lang="en-US" sz="2800" b="0" dirty="0" err="1">
                <a:solidFill>
                  <a:srgbClr val="FFFFCC"/>
                </a:solidFill>
              </a:rPr>
              <a:t>polarimetric</a:t>
            </a:r>
            <a:r>
              <a:rPr lang="en-US" sz="2800" b="0" dirty="0">
                <a:solidFill>
                  <a:srgbClr val="FFFFCC"/>
                </a:solidFill>
              </a:rPr>
              <a:t> accuracy needed for aerosol/climate science demonstrated </a:t>
            </a:r>
            <a:r>
              <a:rPr lang="en-US" sz="2800" b="0" dirty="0" smtClean="0">
                <a:solidFill>
                  <a:srgbClr val="FFFFCC"/>
                </a:solidFill>
              </a:rPr>
              <a:t>in the </a:t>
            </a:r>
            <a:r>
              <a:rPr lang="en-US" sz="2800" b="0" dirty="0">
                <a:solidFill>
                  <a:srgbClr val="FFFFCC"/>
                </a:solidFill>
              </a:rPr>
              <a:t>lab and </a:t>
            </a:r>
            <a:r>
              <a:rPr lang="en-US" sz="2800" b="0" dirty="0" smtClean="0">
                <a:solidFill>
                  <a:srgbClr val="FFFFCC"/>
                </a:solidFill>
              </a:rPr>
              <a:t>with ground-based clear sky observations</a:t>
            </a:r>
            <a:endParaRPr lang="en-US" sz="2800" b="0" dirty="0">
              <a:solidFill>
                <a:srgbClr val="FFFFCC"/>
              </a:solidFill>
            </a:endParaRPr>
          </a:p>
          <a:p>
            <a:pPr marL="341694" indent="-341694">
              <a:buClrTx/>
              <a:buFont typeface="Arial"/>
              <a:buChar char="•"/>
            </a:pPr>
            <a:endParaRPr lang="en-US" sz="2800" b="0" dirty="0">
              <a:solidFill>
                <a:srgbClr val="FFFFCC"/>
              </a:solidFill>
            </a:endParaRPr>
          </a:p>
          <a:p>
            <a:pPr marL="341694" indent="-341694">
              <a:buClrTx/>
              <a:buFont typeface="Arial"/>
              <a:buChar char="•"/>
            </a:pPr>
            <a:r>
              <a:rPr lang="en-US" sz="2800" b="0" dirty="0">
                <a:solidFill>
                  <a:srgbClr val="FFFFCC"/>
                </a:solidFill>
              </a:rPr>
              <a:t>SPEX prototype upgraded for deployment on ER-2</a:t>
            </a:r>
          </a:p>
          <a:p>
            <a:pPr marL="341694" indent="-341694">
              <a:buClrTx/>
              <a:buFont typeface="Arial"/>
              <a:buChar char="•"/>
            </a:pPr>
            <a:endParaRPr lang="en-US" sz="2800" b="0" dirty="0">
              <a:solidFill>
                <a:srgbClr val="FFFFCC"/>
              </a:solidFill>
            </a:endParaRPr>
          </a:p>
          <a:p>
            <a:pPr marL="341694" indent="-341694">
              <a:buClrTx/>
              <a:buFont typeface="Arial"/>
              <a:buChar char="•"/>
            </a:pPr>
            <a:r>
              <a:rPr lang="en-US" sz="2800" b="0" dirty="0">
                <a:solidFill>
                  <a:srgbClr val="FFFFCC"/>
                </a:solidFill>
              </a:rPr>
              <a:t>First test + science flight ~2016Q1</a:t>
            </a:r>
          </a:p>
        </p:txBody>
      </p:sp>
    </p:spTree>
    <p:extLst>
      <p:ext uri="{BB962C8B-B14F-4D97-AF65-F5344CB8AC3E}">
        <p14:creationId xmlns:p14="http://schemas.microsoft.com/office/powerpoint/2010/main" val="34584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177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35457"/>
            <a:ext cx="10080624" cy="656591"/>
          </a:xfr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IPCC, </a:t>
            </a:r>
            <a:r>
              <a:rPr lang="en-US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Radiative</a:t>
            </a:r>
            <a:r>
              <a: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Forcing, Future Climate</a:t>
            </a:r>
          </a:p>
        </p:txBody>
      </p:sp>
      <p:pic>
        <p:nvPicPr>
          <p:cNvPr id="4" name="Picture 3" descr="IPCC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3" y="2483693"/>
            <a:ext cx="5406834" cy="4608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0025" y="7047657"/>
            <a:ext cx="1710747" cy="339226"/>
          </a:xfrm>
          <a:prstGeom prst="rect">
            <a:avLst/>
          </a:prstGeom>
          <a:noFill/>
        </p:spPr>
        <p:txBody>
          <a:bodyPr wrap="none" lIns="100393" tIns="50199" rIns="100393" bIns="50199" rtlCol="0">
            <a:spAutoFit/>
          </a:bodyPr>
          <a:lstStyle/>
          <a:p>
            <a:r>
              <a:rPr lang="en-US" sz="1500" dirty="0"/>
              <a:t>IPCC, AR5, 2013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56667" y="4643933"/>
            <a:ext cx="4842413" cy="7937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393" tIns="50199" rIns="100393" bIns="50199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20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6379" y="1187561"/>
            <a:ext cx="4464250" cy="6078222"/>
          </a:xfrm>
          <a:prstGeom prst="rect">
            <a:avLst/>
          </a:prstGeom>
        </p:spPr>
        <p:txBody>
          <a:bodyPr wrap="square" lIns="91075" tIns="45539" rIns="91075" bIns="45539">
            <a:spAutoFit/>
          </a:bodyPr>
          <a:lstStyle>
            <a:defPPr>
              <a:defRPr lang="en-GB"/>
            </a:defPPr>
            <a:lvl1pPr marL="342900" indent="-342900" defTabSz="455825">
              <a:spcBef>
                <a:spcPts val="500"/>
              </a:spcBef>
              <a:buClr>
                <a:srgbClr val="FFFFCC"/>
              </a:buClr>
              <a:buFont typeface="Arial"/>
              <a:buChar char="•"/>
              <a:defRPr sz="28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1750" lvl="1" indent="-342900" defTabSz="455825">
              <a:spcBef>
                <a:spcPts val="500"/>
              </a:spcBef>
              <a:buClr>
                <a:srgbClr val="FFFFCC"/>
              </a:buClr>
              <a:buFont typeface="Arial"/>
              <a:buChar char="•"/>
              <a:defRPr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39564" indent="-227916" defTabSz="455825">
              <a:spcBef>
                <a:spcPts val="500"/>
              </a:spcBef>
              <a:defRPr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595396" indent="-227916" defTabSz="455825">
              <a:spcBef>
                <a:spcPts val="500"/>
              </a:spcBef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1225" indent="-227916" defTabSz="455825">
              <a:spcBef>
                <a:spcPts val="500"/>
              </a:spcBef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07053" indent="-227916" defTabSz="455825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62878" indent="-227916" defTabSz="455825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18706" indent="-227916" defTabSz="455825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74534" indent="-227916" defTabSz="455825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marL="0" indent="0">
              <a:buNone/>
            </a:pPr>
            <a:r>
              <a:rPr lang="en-US" dirty="0"/>
              <a:t>Steps to be taken</a:t>
            </a:r>
          </a:p>
          <a:p>
            <a:endParaRPr lang="en-US" dirty="0"/>
          </a:p>
          <a:p>
            <a:r>
              <a:rPr lang="en-US" b="1" dirty="0"/>
              <a:t>Quantifying</a:t>
            </a:r>
            <a:r>
              <a:rPr lang="en-US" dirty="0"/>
              <a:t> present day </a:t>
            </a:r>
            <a:r>
              <a:rPr lang="en-US" dirty="0" smtClean="0"/>
              <a:t>aerosol </a:t>
            </a:r>
            <a:r>
              <a:rPr lang="en-US" dirty="0" err="1"/>
              <a:t>radiative</a:t>
            </a:r>
            <a:r>
              <a:rPr lang="en-US" dirty="0"/>
              <a:t> forcing</a:t>
            </a:r>
          </a:p>
          <a:p>
            <a:endParaRPr lang="en-US" dirty="0"/>
          </a:p>
          <a:p>
            <a:r>
              <a:rPr lang="en-US" b="1" dirty="0"/>
              <a:t>Understanding</a:t>
            </a:r>
            <a:r>
              <a:rPr lang="en-US" dirty="0"/>
              <a:t> present </a:t>
            </a:r>
            <a:r>
              <a:rPr lang="en-US" dirty="0" smtClean="0"/>
              <a:t>day </a:t>
            </a:r>
            <a:r>
              <a:rPr lang="en-US" dirty="0"/>
              <a:t>aerosol </a:t>
            </a:r>
            <a:r>
              <a:rPr lang="en-US" dirty="0" err="1"/>
              <a:t>radiative</a:t>
            </a:r>
            <a:r>
              <a:rPr lang="en-US" dirty="0"/>
              <a:t> forcing</a:t>
            </a:r>
          </a:p>
          <a:p>
            <a:endParaRPr lang="en-US" dirty="0"/>
          </a:p>
          <a:p>
            <a:r>
              <a:rPr lang="en-US" b="1" dirty="0"/>
              <a:t>Predicting</a:t>
            </a:r>
            <a:r>
              <a:rPr lang="en-US" dirty="0"/>
              <a:t> future changes </a:t>
            </a:r>
            <a:r>
              <a:rPr lang="en-US" dirty="0" smtClean="0"/>
              <a:t>in </a:t>
            </a:r>
            <a:r>
              <a:rPr lang="en-US" dirty="0"/>
              <a:t>aerosol </a:t>
            </a:r>
            <a:r>
              <a:rPr lang="en-US" dirty="0" err="1"/>
              <a:t>radiative</a:t>
            </a:r>
            <a:r>
              <a:rPr lang="en-US" dirty="0"/>
              <a:t> forcing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962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7" y="35457"/>
            <a:ext cx="9072563" cy="656591"/>
          </a:xfr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Aerosols &amp; Climate</a:t>
            </a:r>
          </a:p>
        </p:txBody>
      </p:sp>
      <p:sp>
        <p:nvSpPr>
          <p:cNvPr id="153" name="Rectangle 6"/>
          <p:cNvSpPr>
            <a:spLocks noChangeArrowheads="1"/>
          </p:cNvSpPr>
          <p:nvPr/>
        </p:nvSpPr>
        <p:spPr bwMode="auto">
          <a:xfrm>
            <a:off x="-211" y="971525"/>
            <a:ext cx="10080873" cy="36724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114" tIns="45557" rIns="91114" bIns="45557" anchor="ctr"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59997" y="1259557"/>
            <a:ext cx="3703502" cy="3096344"/>
            <a:chOff x="2377349" y="1300999"/>
            <a:chExt cx="3121148" cy="2609462"/>
          </a:xfrm>
        </p:grpSpPr>
        <p:grpSp>
          <p:nvGrpSpPr>
            <p:cNvPr id="154" name="Group 7"/>
            <p:cNvGrpSpPr>
              <a:grpSpLocks/>
            </p:cNvGrpSpPr>
            <p:nvPr/>
          </p:nvGrpSpPr>
          <p:grpSpPr bwMode="auto">
            <a:xfrm>
              <a:off x="2765610" y="2270943"/>
              <a:ext cx="2322870" cy="1392339"/>
              <a:chOff x="1202" y="1117"/>
              <a:chExt cx="2403" cy="1735"/>
            </a:xfrm>
          </p:grpSpPr>
          <p:sp>
            <p:nvSpPr>
              <p:cNvPr id="176" name="Cloud"/>
              <p:cNvSpPr>
                <a:spLocks noChangeAspect="1" noEditPoints="1" noChangeArrowheads="1"/>
              </p:cNvSpPr>
              <p:nvPr/>
            </p:nvSpPr>
            <p:spPr bwMode="auto">
              <a:xfrm>
                <a:off x="1202" y="1979"/>
                <a:ext cx="771" cy="5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970 w 21600"/>
                  <a:gd name="T13" fmla="*/ 3259 h 21600"/>
                  <a:gd name="T14" fmla="*/ 17089 w 21600"/>
                  <a:gd name="T15" fmla="*/ 1733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 extrusionOk="0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 extrusionOk="0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 extrusionOk="0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 extrusionOk="0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 extrusionOk="0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 extrusionOk="0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 extrusionOk="0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 extrusionOk="0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 extrusionOk="0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 extrusionOk="0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 extrusionOk="0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Oval 9"/>
              <p:cNvSpPr>
                <a:spLocks noChangeArrowheads="1"/>
              </p:cNvSpPr>
              <p:nvPr/>
            </p:nvSpPr>
            <p:spPr bwMode="auto">
              <a:xfrm>
                <a:off x="1338" y="2115"/>
                <a:ext cx="122" cy="12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Oval 10"/>
              <p:cNvSpPr>
                <a:spLocks noChangeArrowheads="1"/>
              </p:cNvSpPr>
              <p:nvPr/>
            </p:nvSpPr>
            <p:spPr bwMode="auto">
              <a:xfrm>
                <a:off x="1519" y="2296"/>
                <a:ext cx="122" cy="12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9" name="Oval 11"/>
              <p:cNvSpPr>
                <a:spLocks noChangeArrowheads="1"/>
              </p:cNvSpPr>
              <p:nvPr/>
            </p:nvSpPr>
            <p:spPr bwMode="auto">
              <a:xfrm>
                <a:off x="1701" y="2115"/>
                <a:ext cx="122" cy="12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80" name="Group 12"/>
              <p:cNvGrpSpPr>
                <a:grpSpLocks/>
              </p:cNvGrpSpPr>
              <p:nvPr/>
            </p:nvGrpSpPr>
            <p:grpSpPr bwMode="auto">
              <a:xfrm>
                <a:off x="2426" y="1344"/>
                <a:ext cx="1179" cy="791"/>
                <a:chOff x="2835" y="1344"/>
                <a:chExt cx="1179" cy="791"/>
              </a:xfrm>
            </p:grpSpPr>
            <p:sp>
              <p:nvSpPr>
                <p:cNvPr id="220" name="Cloud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2835" y="1344"/>
                  <a:ext cx="1179" cy="7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68 w 21600"/>
                    <a:gd name="T13" fmla="*/ 3250 h 21600"/>
                    <a:gd name="T14" fmla="*/ 17093 w 21600"/>
                    <a:gd name="T15" fmla="*/ 1734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rgbClr val="808080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1" name="Oval 14"/>
                <p:cNvSpPr>
                  <a:spLocks noChangeArrowheads="1"/>
                </p:cNvSpPr>
                <p:nvPr/>
              </p:nvSpPr>
              <p:spPr bwMode="auto">
                <a:xfrm>
                  <a:off x="3016" y="1570"/>
                  <a:ext cx="122" cy="12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2" name="Oval 15"/>
                <p:cNvSpPr>
                  <a:spLocks noChangeArrowheads="1"/>
                </p:cNvSpPr>
                <p:nvPr/>
              </p:nvSpPr>
              <p:spPr bwMode="auto">
                <a:xfrm>
                  <a:off x="3107" y="1797"/>
                  <a:ext cx="122" cy="12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3" name="Oval 16"/>
                <p:cNvSpPr>
                  <a:spLocks noChangeArrowheads="1"/>
                </p:cNvSpPr>
                <p:nvPr/>
              </p:nvSpPr>
              <p:spPr bwMode="auto">
                <a:xfrm>
                  <a:off x="3696" y="1525"/>
                  <a:ext cx="122" cy="12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4" name="Oval 17"/>
                <p:cNvSpPr>
                  <a:spLocks noChangeArrowheads="1"/>
                </p:cNvSpPr>
                <p:nvPr/>
              </p:nvSpPr>
              <p:spPr bwMode="auto">
                <a:xfrm>
                  <a:off x="3288" y="1480"/>
                  <a:ext cx="122" cy="12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5" name="Oval 18"/>
                <p:cNvSpPr>
                  <a:spLocks noChangeArrowheads="1"/>
                </p:cNvSpPr>
                <p:nvPr/>
              </p:nvSpPr>
              <p:spPr bwMode="auto">
                <a:xfrm>
                  <a:off x="3424" y="1888"/>
                  <a:ext cx="122" cy="12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26" name="Oval 19"/>
                <p:cNvSpPr>
                  <a:spLocks noChangeArrowheads="1"/>
                </p:cNvSpPr>
                <p:nvPr/>
              </p:nvSpPr>
              <p:spPr bwMode="auto">
                <a:xfrm>
                  <a:off x="3787" y="1661"/>
                  <a:ext cx="122" cy="122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 smtClea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81" name="Oval 20"/>
              <p:cNvSpPr>
                <a:spLocks noChangeArrowheads="1"/>
              </p:cNvSpPr>
              <p:nvPr/>
            </p:nvSpPr>
            <p:spPr bwMode="auto">
              <a:xfrm>
                <a:off x="2744" y="2523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2" name="Oval 21"/>
              <p:cNvSpPr>
                <a:spLocks noChangeArrowheads="1"/>
              </p:cNvSpPr>
              <p:nvPr/>
            </p:nvSpPr>
            <p:spPr bwMode="auto">
              <a:xfrm>
                <a:off x="1973" y="175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3" name="Oval 22"/>
              <p:cNvSpPr>
                <a:spLocks noChangeArrowheads="1"/>
              </p:cNvSpPr>
              <p:nvPr/>
            </p:nvSpPr>
            <p:spPr bwMode="auto">
              <a:xfrm>
                <a:off x="2290" y="216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4" name="Oval 23"/>
              <p:cNvSpPr>
                <a:spLocks noChangeArrowheads="1"/>
              </p:cNvSpPr>
              <p:nvPr/>
            </p:nvSpPr>
            <p:spPr bwMode="auto">
              <a:xfrm>
                <a:off x="2426" y="234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5" name="Oval 24"/>
              <p:cNvSpPr>
                <a:spLocks noChangeArrowheads="1"/>
              </p:cNvSpPr>
              <p:nvPr/>
            </p:nvSpPr>
            <p:spPr bwMode="auto">
              <a:xfrm>
                <a:off x="2200" y="238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6" name="Oval 25"/>
              <p:cNvSpPr>
                <a:spLocks noChangeArrowheads="1"/>
              </p:cNvSpPr>
              <p:nvPr/>
            </p:nvSpPr>
            <p:spPr bwMode="auto">
              <a:xfrm>
                <a:off x="2336" y="247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7" name="Oval 26"/>
              <p:cNvSpPr>
                <a:spLocks noChangeArrowheads="1"/>
              </p:cNvSpPr>
              <p:nvPr/>
            </p:nvSpPr>
            <p:spPr bwMode="auto">
              <a:xfrm>
                <a:off x="2154" y="256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8" name="Oval 27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9" name="Oval 28"/>
              <p:cNvSpPr>
                <a:spLocks noChangeArrowheads="1"/>
              </p:cNvSpPr>
              <p:nvPr/>
            </p:nvSpPr>
            <p:spPr bwMode="auto">
              <a:xfrm>
                <a:off x="2109" y="2115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0" name="Oval 29"/>
              <p:cNvSpPr>
                <a:spLocks noChangeArrowheads="1"/>
              </p:cNvSpPr>
              <p:nvPr/>
            </p:nvSpPr>
            <p:spPr bwMode="auto">
              <a:xfrm>
                <a:off x="2245" y="179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1" name="Oval 30"/>
              <p:cNvSpPr>
                <a:spLocks noChangeArrowheads="1"/>
              </p:cNvSpPr>
              <p:nvPr/>
            </p:nvSpPr>
            <p:spPr bwMode="auto">
              <a:xfrm>
                <a:off x="1791" y="170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2" name="Oval 31"/>
              <p:cNvSpPr>
                <a:spLocks noChangeArrowheads="1"/>
              </p:cNvSpPr>
              <p:nvPr/>
            </p:nvSpPr>
            <p:spPr bwMode="auto">
              <a:xfrm>
                <a:off x="2018" y="184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3" name="Oval 32"/>
              <p:cNvSpPr>
                <a:spLocks noChangeArrowheads="1"/>
              </p:cNvSpPr>
              <p:nvPr/>
            </p:nvSpPr>
            <p:spPr bwMode="auto">
              <a:xfrm>
                <a:off x="2064" y="161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4" name="Oval 33"/>
              <p:cNvSpPr>
                <a:spLocks noChangeArrowheads="1"/>
              </p:cNvSpPr>
              <p:nvPr/>
            </p:nvSpPr>
            <p:spPr bwMode="auto">
              <a:xfrm>
                <a:off x="2562" y="2205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5" name="Oval 34"/>
              <p:cNvSpPr>
                <a:spLocks noChangeArrowheads="1"/>
              </p:cNvSpPr>
              <p:nvPr/>
            </p:nvSpPr>
            <p:spPr bwMode="auto">
              <a:xfrm>
                <a:off x="2699" y="229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6" name="Oval 35"/>
              <p:cNvSpPr>
                <a:spLocks noChangeArrowheads="1"/>
              </p:cNvSpPr>
              <p:nvPr/>
            </p:nvSpPr>
            <p:spPr bwMode="auto">
              <a:xfrm>
                <a:off x="2517" y="256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7" name="Oval 36"/>
              <p:cNvSpPr>
                <a:spLocks noChangeArrowheads="1"/>
              </p:cNvSpPr>
              <p:nvPr/>
            </p:nvSpPr>
            <p:spPr bwMode="auto">
              <a:xfrm>
                <a:off x="2835" y="1706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8" name="Oval 37"/>
              <p:cNvSpPr>
                <a:spLocks noChangeArrowheads="1"/>
              </p:cNvSpPr>
              <p:nvPr/>
            </p:nvSpPr>
            <p:spPr bwMode="auto">
              <a:xfrm>
                <a:off x="2925" y="179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9" name="Oval 38"/>
              <p:cNvSpPr>
                <a:spLocks noChangeArrowheads="1"/>
              </p:cNvSpPr>
              <p:nvPr/>
            </p:nvSpPr>
            <p:spPr bwMode="auto">
              <a:xfrm>
                <a:off x="3152" y="1525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0" name="Oval 39"/>
              <p:cNvSpPr>
                <a:spLocks noChangeArrowheads="1"/>
              </p:cNvSpPr>
              <p:nvPr/>
            </p:nvSpPr>
            <p:spPr bwMode="auto">
              <a:xfrm>
                <a:off x="3198" y="247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1" name="Oval 40"/>
              <p:cNvSpPr>
                <a:spLocks noChangeArrowheads="1"/>
              </p:cNvSpPr>
              <p:nvPr/>
            </p:nvSpPr>
            <p:spPr bwMode="auto">
              <a:xfrm>
                <a:off x="1882" y="1525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2" name="Oval 41"/>
              <p:cNvSpPr>
                <a:spLocks noChangeArrowheads="1"/>
              </p:cNvSpPr>
              <p:nvPr/>
            </p:nvSpPr>
            <p:spPr bwMode="auto">
              <a:xfrm>
                <a:off x="2608" y="2432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3" name="Oval 42"/>
              <p:cNvSpPr>
                <a:spLocks noChangeArrowheads="1"/>
              </p:cNvSpPr>
              <p:nvPr/>
            </p:nvSpPr>
            <p:spPr bwMode="auto">
              <a:xfrm>
                <a:off x="2880" y="234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4" name="Oval 43"/>
              <p:cNvSpPr>
                <a:spLocks noChangeArrowheads="1"/>
              </p:cNvSpPr>
              <p:nvPr/>
            </p:nvSpPr>
            <p:spPr bwMode="auto">
              <a:xfrm>
                <a:off x="2245" y="157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Oval 44"/>
              <p:cNvSpPr>
                <a:spLocks noChangeArrowheads="1"/>
              </p:cNvSpPr>
              <p:nvPr/>
            </p:nvSpPr>
            <p:spPr bwMode="auto">
              <a:xfrm>
                <a:off x="3061" y="166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Oval 45"/>
              <p:cNvSpPr>
                <a:spLocks noChangeArrowheads="1"/>
              </p:cNvSpPr>
              <p:nvPr/>
            </p:nvSpPr>
            <p:spPr bwMode="auto">
              <a:xfrm>
                <a:off x="3198" y="179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7" name="Oval 46"/>
              <p:cNvSpPr>
                <a:spLocks noChangeArrowheads="1"/>
              </p:cNvSpPr>
              <p:nvPr/>
            </p:nvSpPr>
            <p:spPr bwMode="auto">
              <a:xfrm>
                <a:off x="3016" y="2523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8" name="Oval 47"/>
              <p:cNvSpPr>
                <a:spLocks noChangeArrowheads="1"/>
              </p:cNvSpPr>
              <p:nvPr/>
            </p:nvSpPr>
            <p:spPr bwMode="auto">
              <a:xfrm>
                <a:off x="2880" y="275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9" name="Oval 48"/>
              <p:cNvSpPr>
                <a:spLocks noChangeArrowheads="1"/>
              </p:cNvSpPr>
              <p:nvPr/>
            </p:nvSpPr>
            <p:spPr bwMode="auto">
              <a:xfrm>
                <a:off x="2109" y="1344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Oval 49"/>
              <p:cNvSpPr>
                <a:spLocks noChangeArrowheads="1"/>
              </p:cNvSpPr>
              <p:nvPr/>
            </p:nvSpPr>
            <p:spPr bwMode="auto">
              <a:xfrm>
                <a:off x="2562" y="1344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Oval 50"/>
              <p:cNvSpPr>
                <a:spLocks noChangeArrowheads="1"/>
              </p:cNvSpPr>
              <p:nvPr/>
            </p:nvSpPr>
            <p:spPr bwMode="auto">
              <a:xfrm>
                <a:off x="2336" y="120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Oval 51"/>
              <p:cNvSpPr>
                <a:spLocks noChangeArrowheads="1"/>
              </p:cNvSpPr>
              <p:nvPr/>
            </p:nvSpPr>
            <p:spPr bwMode="auto">
              <a:xfrm>
                <a:off x="2653" y="1117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Oval 52"/>
              <p:cNvSpPr>
                <a:spLocks noChangeArrowheads="1"/>
              </p:cNvSpPr>
              <p:nvPr/>
            </p:nvSpPr>
            <p:spPr bwMode="auto">
              <a:xfrm>
                <a:off x="3061" y="234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4" name="Oval 53"/>
              <p:cNvSpPr>
                <a:spLocks noChangeArrowheads="1"/>
              </p:cNvSpPr>
              <p:nvPr/>
            </p:nvSpPr>
            <p:spPr bwMode="auto">
              <a:xfrm>
                <a:off x="2789" y="1253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Oval 54"/>
              <p:cNvSpPr>
                <a:spLocks noChangeArrowheads="1"/>
              </p:cNvSpPr>
              <p:nvPr/>
            </p:nvSpPr>
            <p:spPr bwMode="auto">
              <a:xfrm>
                <a:off x="2336" y="1888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6" name="Oval 55"/>
              <p:cNvSpPr>
                <a:spLocks noChangeArrowheads="1"/>
              </p:cNvSpPr>
              <p:nvPr/>
            </p:nvSpPr>
            <p:spPr bwMode="auto">
              <a:xfrm>
                <a:off x="2290" y="275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7" name="Oval 56"/>
              <p:cNvSpPr>
                <a:spLocks noChangeArrowheads="1"/>
              </p:cNvSpPr>
              <p:nvPr/>
            </p:nvSpPr>
            <p:spPr bwMode="auto">
              <a:xfrm>
                <a:off x="2699" y="2750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8" name="Oval 57"/>
              <p:cNvSpPr>
                <a:spLocks noChangeArrowheads="1"/>
              </p:cNvSpPr>
              <p:nvPr/>
            </p:nvSpPr>
            <p:spPr bwMode="auto">
              <a:xfrm>
                <a:off x="3152" y="2704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9" name="Oval 58"/>
              <p:cNvSpPr>
                <a:spLocks noChangeArrowheads="1"/>
              </p:cNvSpPr>
              <p:nvPr/>
            </p:nvSpPr>
            <p:spPr bwMode="auto">
              <a:xfrm>
                <a:off x="2517" y="2795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 smtClea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55" name="Oval 59"/>
            <p:cNvSpPr>
              <a:spLocks noChangeArrowheads="1"/>
            </p:cNvSpPr>
            <p:nvPr/>
          </p:nvSpPr>
          <p:spPr bwMode="auto">
            <a:xfrm>
              <a:off x="4004027" y="1466828"/>
              <a:ext cx="451855" cy="375462"/>
            </a:xfrm>
            <a:prstGeom prst="ellipse">
              <a:avLst/>
            </a:prstGeom>
            <a:solidFill>
              <a:srgbClr val="FFFF00"/>
            </a:solidFill>
            <a:ln w="9398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Line 60"/>
            <p:cNvSpPr>
              <a:spLocks noChangeShapeType="1"/>
            </p:cNvSpPr>
            <p:nvPr/>
          </p:nvSpPr>
          <p:spPr bwMode="auto">
            <a:xfrm flipH="1">
              <a:off x="3736261" y="1642044"/>
              <a:ext cx="266092" cy="15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Line 61"/>
            <p:cNvSpPr>
              <a:spLocks noChangeShapeType="1"/>
            </p:cNvSpPr>
            <p:nvPr/>
          </p:nvSpPr>
          <p:spPr bwMode="auto">
            <a:xfrm flipH="1">
              <a:off x="3768059" y="1759376"/>
              <a:ext cx="227601" cy="578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Line 62"/>
            <p:cNvSpPr>
              <a:spLocks noChangeShapeType="1"/>
            </p:cNvSpPr>
            <p:nvPr/>
          </p:nvSpPr>
          <p:spPr bwMode="auto">
            <a:xfrm flipH="1" flipV="1">
              <a:off x="3803203" y="1377656"/>
              <a:ext cx="227601" cy="1188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Line 63"/>
            <p:cNvSpPr>
              <a:spLocks noChangeShapeType="1"/>
            </p:cNvSpPr>
            <p:nvPr/>
          </p:nvSpPr>
          <p:spPr bwMode="auto">
            <a:xfrm flipH="1">
              <a:off x="4475965" y="1437104"/>
              <a:ext cx="227601" cy="1173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Line 64"/>
            <p:cNvSpPr>
              <a:spLocks noChangeShapeType="1"/>
            </p:cNvSpPr>
            <p:nvPr/>
          </p:nvSpPr>
          <p:spPr bwMode="auto">
            <a:xfrm flipH="1">
              <a:off x="4204852" y="1300999"/>
              <a:ext cx="0" cy="1454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Line 65"/>
            <p:cNvSpPr>
              <a:spLocks noChangeShapeType="1"/>
            </p:cNvSpPr>
            <p:nvPr/>
          </p:nvSpPr>
          <p:spPr bwMode="auto">
            <a:xfrm flipH="1" flipV="1">
              <a:off x="4507762" y="1699928"/>
              <a:ext cx="266092" cy="15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Line 66"/>
            <p:cNvSpPr>
              <a:spLocks noChangeShapeType="1"/>
            </p:cNvSpPr>
            <p:nvPr/>
          </p:nvSpPr>
          <p:spPr bwMode="auto">
            <a:xfrm>
              <a:off x="4440821" y="1817260"/>
              <a:ext cx="190783" cy="1188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Line 67"/>
            <p:cNvSpPr>
              <a:spLocks noChangeShapeType="1"/>
            </p:cNvSpPr>
            <p:nvPr/>
          </p:nvSpPr>
          <p:spPr bwMode="auto">
            <a:xfrm flipH="1">
              <a:off x="3386492" y="1834468"/>
              <a:ext cx="788236" cy="76656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Line 68"/>
            <p:cNvSpPr>
              <a:spLocks noChangeShapeType="1"/>
            </p:cNvSpPr>
            <p:nvPr/>
          </p:nvSpPr>
          <p:spPr bwMode="auto">
            <a:xfrm flipH="1" flipV="1">
              <a:off x="2780672" y="2172384"/>
              <a:ext cx="614188" cy="40205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Line 69"/>
            <p:cNvSpPr>
              <a:spLocks noChangeShapeType="1"/>
            </p:cNvSpPr>
            <p:nvPr/>
          </p:nvSpPr>
          <p:spPr bwMode="auto">
            <a:xfrm>
              <a:off x="4316979" y="1907996"/>
              <a:ext cx="393281" cy="58196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Line 70"/>
            <p:cNvSpPr>
              <a:spLocks noChangeShapeType="1"/>
            </p:cNvSpPr>
            <p:nvPr/>
          </p:nvSpPr>
          <p:spPr bwMode="auto">
            <a:xfrm flipV="1">
              <a:off x="4665075" y="2089470"/>
              <a:ext cx="833422" cy="40049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Line 71"/>
            <p:cNvSpPr>
              <a:spLocks noChangeShapeType="1"/>
            </p:cNvSpPr>
            <p:nvPr/>
          </p:nvSpPr>
          <p:spPr bwMode="auto">
            <a:xfrm flipH="1">
              <a:off x="4122849" y="1907996"/>
              <a:ext cx="82003" cy="55224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Line 72"/>
            <p:cNvSpPr>
              <a:spLocks noChangeShapeType="1"/>
            </p:cNvSpPr>
            <p:nvPr/>
          </p:nvSpPr>
          <p:spPr bwMode="auto">
            <a:xfrm flipH="1">
              <a:off x="2377349" y="3402023"/>
              <a:ext cx="525491" cy="4349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Line 73"/>
            <p:cNvSpPr>
              <a:spLocks noChangeShapeType="1"/>
            </p:cNvSpPr>
            <p:nvPr/>
          </p:nvSpPr>
          <p:spPr bwMode="auto">
            <a:xfrm flipH="1">
              <a:off x="2494497" y="3436441"/>
              <a:ext cx="525491" cy="4396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Line 74"/>
            <p:cNvSpPr>
              <a:spLocks noChangeShapeType="1"/>
            </p:cNvSpPr>
            <p:nvPr/>
          </p:nvSpPr>
          <p:spPr bwMode="auto">
            <a:xfrm flipH="1">
              <a:off x="2573153" y="3472422"/>
              <a:ext cx="525491" cy="4380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1" name="Group 75"/>
          <p:cNvGrpSpPr>
            <a:grpSpLocks noChangeAspect="1"/>
          </p:cNvGrpSpPr>
          <p:nvPr/>
        </p:nvGrpSpPr>
        <p:grpSpPr bwMode="auto">
          <a:xfrm>
            <a:off x="-210" y="971526"/>
            <a:ext cx="1998313" cy="3672415"/>
            <a:chOff x="68" y="883"/>
            <a:chExt cx="1519" cy="2963"/>
          </a:xfrm>
        </p:grpSpPr>
        <p:pic>
          <p:nvPicPr>
            <p:cNvPr id="173" name="Picture 76" descr="730704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883"/>
              <a:ext cx="1519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77" descr="IS787-6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830"/>
              <a:ext cx="1519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7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795"/>
              <a:ext cx="1519" cy="1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2" name="Text Box 79"/>
          <p:cNvSpPr txBox="1">
            <a:spLocks noChangeArrowheads="1"/>
          </p:cNvSpPr>
          <p:nvPr/>
        </p:nvSpPr>
        <p:spPr bwMode="auto">
          <a:xfrm>
            <a:off x="6120432" y="1298480"/>
            <a:ext cx="3960440" cy="27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114" tIns="45557" rIns="91114" bIns="45557">
            <a:spAutoFit/>
          </a:bodyPr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Needed </a:t>
            </a:r>
            <a:r>
              <a:rPr lang="en-US" sz="2800" kern="0" dirty="0">
                <a:solidFill>
                  <a:srgbClr val="000000"/>
                </a:solidFill>
              </a:rPr>
              <a:t>(globally):</a:t>
            </a:r>
          </a:p>
          <a:p>
            <a:pPr marL="284744" indent="-284744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Refractive index</a:t>
            </a:r>
            <a:br>
              <a:rPr lang="en-US" kern="0" dirty="0">
                <a:solidFill>
                  <a:srgbClr val="000000"/>
                </a:solidFill>
              </a:rPr>
            </a:br>
            <a:r>
              <a:rPr lang="en-US" kern="0" dirty="0">
                <a:solidFill>
                  <a:srgbClr val="000000"/>
                </a:solidFill>
              </a:rPr>
              <a:t>	(composition, water uptake).</a:t>
            </a:r>
          </a:p>
          <a:p>
            <a:pPr marL="284744" indent="-284744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Size, shape, and concentration</a:t>
            </a:r>
          </a:p>
          <a:p>
            <a:pPr marL="284744" indent="-284744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Optical properties</a:t>
            </a:r>
            <a:br>
              <a:rPr lang="en-US" kern="0" dirty="0">
                <a:solidFill>
                  <a:srgbClr val="000000"/>
                </a:solidFill>
              </a:rPr>
            </a:br>
            <a:r>
              <a:rPr lang="en-US" kern="0" dirty="0">
                <a:solidFill>
                  <a:srgbClr val="000000"/>
                </a:solidFill>
              </a:rPr>
              <a:t>	(AOT, SSA, phase function)</a:t>
            </a:r>
          </a:p>
          <a:p>
            <a:pPr marL="284744" indent="-284744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00000"/>
                </a:solidFill>
              </a:rPr>
              <a:t>Measurements close to and above clouds</a:t>
            </a:r>
          </a:p>
        </p:txBody>
      </p:sp>
      <p:sp>
        <p:nvSpPr>
          <p:cNvPr id="5" name="Rectangle 4"/>
          <p:cNvSpPr/>
          <p:nvPr/>
        </p:nvSpPr>
        <p:spPr>
          <a:xfrm>
            <a:off x="277284" y="4702814"/>
            <a:ext cx="9526058" cy="2874781"/>
          </a:xfrm>
          <a:prstGeom prst="rect">
            <a:avLst/>
          </a:prstGeom>
        </p:spPr>
        <p:txBody>
          <a:bodyPr wrap="square" lIns="91075" tIns="45539" rIns="91075" bIns="45539">
            <a:spAutoFit/>
          </a:bodyPr>
          <a:lstStyle/>
          <a:p>
            <a:pPr defTabSz="454223">
              <a:spcBef>
                <a:spcPts val="500"/>
              </a:spcBef>
              <a:buClr>
                <a:srgbClr val="FFFFCC"/>
              </a:buClr>
            </a:pPr>
            <a:r>
              <a:rPr lang="en-US" sz="28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Multi-angle photo-</a:t>
            </a:r>
            <a:r>
              <a:rPr lang="en-US" sz="2800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polarimetry</a:t>
            </a:r>
            <a:r>
              <a:rPr lang="en-US" sz="28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essential to retrieve the relevant aerosol properties: </a:t>
            </a:r>
            <a:r>
              <a:rPr lang="en-US" sz="2400" dirty="0">
                <a:solidFill>
                  <a:srgbClr val="FFFFCC"/>
                </a:solidFill>
              </a:rPr>
              <a:t> </a:t>
            </a:r>
            <a:r>
              <a:rPr lang="en-US" sz="2400" b="1" dirty="0">
                <a:solidFill>
                  <a:srgbClr val="FFFFCC"/>
                </a:solidFill>
              </a:rPr>
              <a:t>ΔP</a:t>
            </a:r>
            <a:r>
              <a:rPr lang="en-US" sz="2400" b="1" baseline="-25000" dirty="0">
                <a:solidFill>
                  <a:srgbClr val="FFFFCC"/>
                </a:solidFill>
              </a:rPr>
              <a:t>L</a:t>
            </a:r>
            <a:r>
              <a:rPr lang="en-US" sz="2400" b="1" dirty="0">
                <a:solidFill>
                  <a:srgbClr val="FFFFCC"/>
                </a:solidFill>
              </a:rPr>
              <a:t> &lt; 0.001 + </a:t>
            </a:r>
            <a:r>
              <a:rPr lang="en-US" sz="2400" b="1" dirty="0" smtClean="0">
                <a:solidFill>
                  <a:srgbClr val="FFFFCC"/>
                </a:solidFill>
              </a:rPr>
              <a:t>0.005 </a:t>
            </a:r>
            <a:r>
              <a:rPr lang="en-US" sz="1600" b="1" baseline="30000" dirty="0" smtClean="0">
                <a:solidFill>
                  <a:srgbClr val="FFFFCC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b="1" baseline="30000" dirty="0" smtClean="0">
                <a:solidFill>
                  <a:srgbClr val="FFFFCC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2400" b="1" dirty="0" smtClean="0">
                <a:solidFill>
                  <a:srgbClr val="FFFFCC"/>
                </a:solidFill>
                <a:ea typeface="Wingdings"/>
                <a:cs typeface="Wingdings"/>
                <a:sym typeface="Wingdings"/>
              </a:rPr>
              <a:t>P</a:t>
            </a:r>
            <a:r>
              <a:rPr lang="en-US" sz="2400" b="1" baseline="-25000" dirty="0" smtClean="0">
                <a:solidFill>
                  <a:srgbClr val="FFFFCC"/>
                </a:solidFill>
                <a:ea typeface="Wingdings"/>
                <a:cs typeface="Wingdings"/>
                <a:sym typeface="Wingdings"/>
              </a:rPr>
              <a:t>L</a:t>
            </a:r>
            <a:endParaRPr lang="en-US" sz="2800" dirty="0" smtClean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defTabSz="454223">
              <a:spcBef>
                <a:spcPts val="500"/>
              </a:spcBef>
              <a:buClr>
                <a:srgbClr val="FFFFCC"/>
              </a:buClr>
            </a:pPr>
            <a:endParaRPr lang="en-US" sz="2400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455589" indent="-455589" defTabSz="454223">
              <a:spcBef>
                <a:spcPts val="500"/>
              </a:spcBef>
              <a:buClr>
                <a:srgbClr val="FFFFCC"/>
              </a:buClr>
              <a:buFont typeface="Arial"/>
              <a:buChar char="•"/>
            </a:pPr>
            <a:r>
              <a:rPr lang="en-US" sz="2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Mishchenko</a:t>
            </a: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and Travis, JGR, </a:t>
            </a:r>
            <a:r>
              <a:rPr lang="en-US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2007</a:t>
            </a: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</a:t>
            </a:r>
            <a:r>
              <a:rPr lang="en-US" sz="2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Mishchenko</a:t>
            </a: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et al., 2004 </a:t>
            </a:r>
          </a:p>
          <a:p>
            <a:pPr marL="455589" indent="-455589" defTabSz="454223">
              <a:spcBef>
                <a:spcPts val="500"/>
              </a:spcBef>
              <a:buClr>
                <a:srgbClr val="FFFFCC"/>
              </a:buClr>
              <a:buFont typeface="Arial"/>
              <a:buChar char="•"/>
            </a:pPr>
            <a:r>
              <a:rPr lang="en-US" sz="2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Hasekamp</a:t>
            </a: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and </a:t>
            </a:r>
            <a:r>
              <a:rPr lang="en-US" sz="2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Landgraf</a:t>
            </a: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,  Appl. Opt., 2007</a:t>
            </a:r>
          </a:p>
          <a:p>
            <a:pPr marL="455589" indent="-455589" defTabSz="454223">
              <a:spcBef>
                <a:spcPts val="500"/>
              </a:spcBef>
              <a:buClr>
                <a:srgbClr val="FFFFCC"/>
              </a:buClr>
              <a:buFont typeface="Arial"/>
              <a:buChar char="•"/>
            </a:pPr>
            <a:r>
              <a:rPr lang="en-US" sz="20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Kokhanovsky</a:t>
            </a: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et al, AMT, </a:t>
            </a:r>
            <a:r>
              <a:rPr lang="en-US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2010</a:t>
            </a:r>
          </a:p>
          <a:p>
            <a:pPr marL="455589" indent="-455589" defTabSz="454223">
              <a:spcBef>
                <a:spcPts val="500"/>
              </a:spcBef>
              <a:buClr>
                <a:srgbClr val="FFFFCC"/>
              </a:buClr>
              <a:buFont typeface="Arial"/>
              <a:buChar char="•"/>
            </a:pP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Loeb and </a:t>
            </a:r>
            <a:r>
              <a:rPr lang="en-US" sz="2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Su, </a:t>
            </a:r>
            <a:r>
              <a:rPr lang="en-US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13105203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35421"/>
            <a:ext cx="10080625" cy="70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89575" tIns="44790" rIns="89575" bIns="44790">
            <a:spAutoFit/>
          </a:bodyPr>
          <a:lstStyle>
            <a:lvl1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nl-NL" sz="3200" b="1" dirty="0" err="1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Spectral</a:t>
            </a:r>
            <a:r>
              <a:rPr lang="nl-NL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nl-NL" sz="3200" b="1" dirty="0" err="1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polarization</a:t>
            </a:r>
            <a:r>
              <a:rPr lang="nl-NL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nl-NL" sz="3200" b="1" dirty="0" err="1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modulation</a:t>
            </a:r>
            <a:endParaRPr lang="en-US" sz="32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" name="Picture 1" descr="Screen Shot 2014-10-05 at 15.58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722"/>
            <a:ext cx="10080625" cy="6736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0592" y="7164213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Gerard van </a:t>
            </a:r>
            <a:r>
              <a:rPr lang="en-US" sz="1400" dirty="0" err="1" smtClean="0"/>
              <a:t>Harten</a:t>
            </a:r>
            <a:endParaRPr lang="en-US" sz="1400" dirty="0"/>
          </a:p>
        </p:txBody>
      </p:sp>
      <p:graphicFrame>
        <p:nvGraphicFramePr>
          <p:cNvPr id="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22659"/>
              </p:ext>
            </p:extLst>
          </p:nvPr>
        </p:nvGraphicFramePr>
        <p:xfrm>
          <a:off x="431800" y="4715941"/>
          <a:ext cx="9159875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2908300" imgH="457200" progId="Equation.3">
                  <p:embed/>
                </p:oleObj>
              </mc:Choice>
              <mc:Fallback>
                <p:oleObj name="Equation" r:id="rId5" imgW="2908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715941"/>
                        <a:ext cx="9159875" cy="144145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FFCC66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351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35421"/>
            <a:ext cx="10080625" cy="70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89575" tIns="44790" rIns="89575" bIns="44790">
            <a:spAutoFit/>
          </a:bodyPr>
          <a:lstStyle>
            <a:lvl1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1pPr>
            <a:lvl2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2pPr>
            <a:lvl3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3pPr>
            <a:lvl4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4pPr>
            <a:lvl5pPr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509963" algn="l"/>
                <a:tab pos="4424363" algn="l"/>
                <a:tab pos="5338763" algn="l"/>
                <a:tab pos="6253163" algn="l"/>
                <a:tab pos="7167563" algn="l"/>
                <a:tab pos="8081963" algn="l"/>
                <a:tab pos="8996363" algn="l"/>
                <a:tab pos="9910763" algn="l"/>
                <a:tab pos="10825163" algn="l"/>
                <a:tab pos="11739563" algn="l"/>
                <a:tab pos="12653963" algn="l"/>
                <a:tab pos="13568363" algn="l"/>
              </a:tabLst>
              <a:defRPr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nl-NL" sz="3200" b="1" dirty="0" err="1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Spectral</a:t>
            </a:r>
            <a:r>
              <a:rPr lang="nl-NL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nl-NL" sz="3200" b="1" dirty="0" err="1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polarization</a:t>
            </a:r>
            <a:r>
              <a:rPr lang="nl-NL" sz="32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nl-NL" sz="3200" b="1" dirty="0" err="1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modulation</a:t>
            </a:r>
            <a:endParaRPr lang="en-US" sz="32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" name="Picture 1" descr="Screen Shot 2014-10-05 at 15.5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722"/>
            <a:ext cx="10080625" cy="6736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0592" y="7164213"/>
            <a:ext cx="2489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Gerard van </a:t>
            </a:r>
            <a:r>
              <a:rPr lang="en-US" sz="1400" dirty="0" err="1" smtClean="0"/>
              <a:t>Harten</a:t>
            </a:r>
            <a:endParaRPr lang="en-US" sz="1400" dirty="0"/>
          </a:p>
        </p:txBody>
      </p:sp>
      <p:pic>
        <p:nvPicPr>
          <p:cNvPr id="5" name="Picture 4" descr="middfing_50ms_noslit_DoLP_animated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68" y="3851844"/>
            <a:ext cx="9828000" cy="1924449"/>
          </a:xfrm>
          <a:prstGeom prst="rect">
            <a:avLst/>
          </a:prstGeom>
        </p:spPr>
      </p:pic>
      <p:pic>
        <p:nvPicPr>
          <p:cNvPr id="6" name="Picture 5" descr="middfing_50ms_noslit_AoLP_animated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68" y="5527797"/>
            <a:ext cx="9828000" cy="1924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941" y="3851845"/>
            <a:ext cx="75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DoLP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7941" y="5580037"/>
            <a:ext cx="75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oLP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8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0" y="-5602"/>
            <a:ext cx="10080625" cy="65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itchFamily="34" charset="0"/>
                <a:cs typeface="Verdana" pitchFamily="34" charset="0"/>
                <a:sym typeface="Verdana" pitchFamily="34" charset="0"/>
              </a:rPr>
              <a:t>Instrument concept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786" y="1043537"/>
            <a:ext cx="5601977" cy="465519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r>
              <a:rPr lang="en-US" sz="2400" dirty="0">
                <a:solidFill>
                  <a:srgbClr val="00DD02"/>
                </a:solidFill>
                <a:latin typeface="+mn-lt"/>
              </a:rPr>
              <a:t>Advantages of spectral modulation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843" y="1619615"/>
            <a:ext cx="6348659" cy="2331485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</a:rPr>
              <a:t>Instantaneous (one shot) </a:t>
            </a:r>
            <a:r>
              <a:rPr lang="en-US" sz="2400" dirty="0" err="1">
                <a:latin typeface="+mn-lt"/>
              </a:rPr>
              <a:t>polarimetry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	</a:t>
            </a:r>
            <a:r>
              <a:rPr lang="en-US" dirty="0">
                <a:latin typeface="+mn-lt"/>
                <a:sym typeface="Wingdings"/>
              </a:rPr>
              <a:t> No timing issues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Passive optical components</a:t>
            </a:r>
            <a:br>
              <a:rPr lang="en-US" sz="2400" dirty="0">
                <a:latin typeface="+mn-lt"/>
                <a:sym typeface="Wingdings"/>
              </a:rPr>
            </a:br>
            <a:r>
              <a:rPr lang="en-US" sz="2400" dirty="0">
                <a:latin typeface="+mn-lt"/>
                <a:sym typeface="Wingdings"/>
              </a:rPr>
              <a:t>	</a:t>
            </a:r>
            <a:r>
              <a:rPr lang="en-US" dirty="0">
                <a:latin typeface="+mn-lt"/>
                <a:sym typeface="Wingdings"/>
              </a:rPr>
              <a:t> High stability and reliability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No differential effects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endParaRPr lang="en-US" sz="24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784" y="4067871"/>
            <a:ext cx="6063202" cy="465519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r>
              <a:rPr lang="en-US" sz="2400" dirty="0">
                <a:solidFill>
                  <a:srgbClr val="FF3030"/>
                </a:solidFill>
                <a:latin typeface="+mn-lt"/>
              </a:rPr>
              <a:t>Disadvantages of spectral modulation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850" y="4673557"/>
            <a:ext cx="5949260" cy="1569497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pPr marL="285247" indent="-285247">
              <a:buClrTx/>
              <a:buFont typeface="Arial"/>
              <a:buChar char="•"/>
            </a:pPr>
            <a:r>
              <a:rPr lang="en-US" sz="2400" dirty="0">
                <a:latin typeface="+mn-lt"/>
              </a:rPr>
              <a:t>Spectrometer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	</a:t>
            </a:r>
            <a:r>
              <a:rPr lang="en-US" dirty="0">
                <a:latin typeface="+mn-lt"/>
                <a:sym typeface="Wingdings"/>
              </a:rPr>
              <a:t> Requirement on stability and image quality</a:t>
            </a:r>
            <a:endParaRPr lang="en-US" sz="2400" dirty="0">
              <a:latin typeface="+mn-lt"/>
              <a:sym typeface="Wingdings"/>
            </a:endParaRPr>
          </a:p>
          <a:p>
            <a:pPr marL="285247" indent="-285247">
              <a:buClrTx/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Spectral oversampling</a:t>
            </a:r>
            <a:br>
              <a:rPr lang="en-US" sz="2400" dirty="0">
                <a:latin typeface="+mn-lt"/>
                <a:sym typeface="Wingdings"/>
              </a:rPr>
            </a:br>
            <a:r>
              <a:rPr lang="en-US" sz="2400" dirty="0">
                <a:latin typeface="+mn-lt"/>
                <a:sym typeface="Wingdings"/>
              </a:rPr>
              <a:t>	</a:t>
            </a:r>
            <a:r>
              <a:rPr lang="en-US" dirty="0">
                <a:latin typeface="+mn-lt"/>
                <a:sym typeface="Wingdings"/>
              </a:rPr>
              <a:t> More detector pixels, higher data volume</a:t>
            </a:r>
            <a:endParaRPr lang="en-US" sz="2400" dirty="0">
              <a:latin typeface="+mn-lt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5735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0" y="-5602"/>
            <a:ext cx="10080625" cy="65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itchFamily="34" charset="0"/>
                <a:cs typeface="Verdana" pitchFamily="34" charset="0"/>
                <a:sym typeface="Verdana" pitchFamily="34" charset="0"/>
              </a:rPr>
              <a:t>Instrument concept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786" y="1043537"/>
            <a:ext cx="5601977" cy="465519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r>
              <a:rPr lang="en-US" sz="2400" dirty="0">
                <a:solidFill>
                  <a:srgbClr val="00DD02"/>
                </a:solidFill>
                <a:latin typeface="+mn-lt"/>
              </a:rPr>
              <a:t>Advantages of spectral modulation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843" y="1619615"/>
            <a:ext cx="6348659" cy="2331485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</a:rPr>
              <a:t>Instantaneous (one shot) </a:t>
            </a:r>
            <a:r>
              <a:rPr lang="en-US" sz="2400" dirty="0" err="1">
                <a:latin typeface="+mn-lt"/>
              </a:rPr>
              <a:t>polarimetry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	</a:t>
            </a:r>
            <a:r>
              <a:rPr lang="en-US" dirty="0">
                <a:latin typeface="+mn-lt"/>
                <a:sym typeface="Wingdings"/>
              </a:rPr>
              <a:t> No timing issues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Passive optical components</a:t>
            </a:r>
            <a:br>
              <a:rPr lang="en-US" sz="2400" dirty="0">
                <a:latin typeface="+mn-lt"/>
                <a:sym typeface="Wingdings"/>
              </a:rPr>
            </a:br>
            <a:r>
              <a:rPr lang="en-US" sz="2400" dirty="0">
                <a:latin typeface="+mn-lt"/>
                <a:sym typeface="Wingdings"/>
              </a:rPr>
              <a:t>	</a:t>
            </a:r>
            <a:r>
              <a:rPr lang="en-US" dirty="0">
                <a:latin typeface="+mn-lt"/>
                <a:sym typeface="Wingdings"/>
              </a:rPr>
              <a:t> High stability and reliability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No differential effects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endParaRPr lang="en-US" sz="2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840" y="4384352"/>
            <a:ext cx="6766034" cy="2923877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Radiance at full spectrometer resolution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No aliasing</a:t>
            </a:r>
            <a:br>
              <a:rPr lang="en-US" sz="2400" dirty="0">
                <a:latin typeface="+mn-lt"/>
                <a:sym typeface="Wingdings"/>
              </a:rPr>
            </a:br>
            <a:r>
              <a:rPr lang="en-US" dirty="0">
                <a:latin typeface="+mn-lt"/>
                <a:sym typeface="Wingdings"/>
              </a:rPr>
              <a:t>	 High accuracy of radiometry and </a:t>
            </a:r>
            <a:r>
              <a:rPr lang="en-US" dirty="0" err="1">
                <a:latin typeface="+mn-lt"/>
                <a:sym typeface="Wingdings"/>
              </a:rPr>
              <a:t>polarimetry</a:t>
            </a:r>
            <a:r>
              <a:rPr lang="en-US" dirty="0">
                <a:latin typeface="+mn-lt"/>
                <a:sym typeface="Wingdings"/>
              </a:rPr>
              <a:t/>
            </a:r>
            <a:br>
              <a:rPr lang="en-US" dirty="0">
                <a:latin typeface="+mn-lt"/>
                <a:sym typeface="Wingdings"/>
              </a:rPr>
            </a:br>
            <a:r>
              <a:rPr lang="en-US" dirty="0">
                <a:latin typeface="+mn-lt"/>
                <a:sym typeface="Wingdings"/>
              </a:rPr>
              <a:t>	 Line </a:t>
            </a:r>
            <a:r>
              <a:rPr lang="en-US" dirty="0" err="1">
                <a:latin typeface="+mn-lt"/>
                <a:sym typeface="Wingdings"/>
              </a:rPr>
              <a:t>polarimetry</a:t>
            </a:r>
            <a:endParaRPr lang="en-US" dirty="0">
              <a:latin typeface="+mn-lt"/>
              <a:sym typeface="Wingdings"/>
            </a:endParaRP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Redundancy</a:t>
            </a:r>
            <a:br>
              <a:rPr lang="en-US" sz="2400" dirty="0">
                <a:latin typeface="+mn-lt"/>
                <a:sym typeface="Wingdings"/>
              </a:rPr>
            </a:br>
            <a:r>
              <a:rPr lang="en-US" sz="2400" dirty="0">
                <a:latin typeface="+mn-lt"/>
                <a:sym typeface="Wingdings"/>
              </a:rPr>
              <a:t>	</a:t>
            </a:r>
            <a:r>
              <a:rPr lang="en-US" dirty="0">
                <a:latin typeface="+mn-lt"/>
                <a:sym typeface="Wingdings"/>
              </a:rPr>
              <a:t> differential transmission correction</a:t>
            </a:r>
          </a:p>
          <a:p>
            <a:pPr marL="285247" indent="-285247">
              <a:buClr>
                <a:schemeClr val="bg1"/>
              </a:buClr>
              <a:buFont typeface="Arial"/>
              <a:buChar char="•"/>
            </a:pPr>
            <a:r>
              <a:rPr lang="en-US" sz="2400" dirty="0">
                <a:latin typeface="+mn-lt"/>
                <a:sym typeface="Wingdings"/>
              </a:rPr>
              <a:t>Beam-exchange equivalent</a:t>
            </a:r>
            <a:br>
              <a:rPr lang="en-US" sz="2400" dirty="0">
                <a:latin typeface="+mn-lt"/>
                <a:sym typeface="Wingdings"/>
              </a:rPr>
            </a:br>
            <a:r>
              <a:rPr lang="en-US" sz="2400" dirty="0">
                <a:latin typeface="+mn-lt"/>
                <a:sym typeface="Wingdings"/>
              </a:rPr>
              <a:t>	</a:t>
            </a:r>
            <a:r>
              <a:rPr lang="en-US" dirty="0">
                <a:latin typeface="+mn-lt"/>
                <a:sym typeface="Wingdings"/>
              </a:rPr>
              <a:t> Using spectral and spatial dimensions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803" y="3822229"/>
            <a:ext cx="4420135" cy="465519"/>
          </a:xfrm>
          <a:prstGeom prst="rect">
            <a:avLst/>
          </a:prstGeom>
          <a:noFill/>
        </p:spPr>
        <p:txBody>
          <a:bodyPr wrap="none" lIns="91278" tIns="45639" rIns="91278" bIns="45639" rtlCol="0">
            <a:spAutoFit/>
          </a:bodyPr>
          <a:lstStyle/>
          <a:p>
            <a:r>
              <a:rPr lang="en-US" sz="2400" dirty="0">
                <a:solidFill>
                  <a:srgbClr val="00DD02"/>
                </a:solidFill>
                <a:latin typeface="+mn-lt"/>
              </a:rPr>
              <a:t>Dual beam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274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PEX-Caba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/>
          <a:stretch/>
        </p:blipFill>
        <p:spPr>
          <a:xfrm>
            <a:off x="0" y="-3554"/>
            <a:ext cx="10080625" cy="7563229"/>
          </a:xfrm>
          <a:prstGeom prst="rect">
            <a:avLst/>
          </a:prstGeom>
        </p:spPr>
      </p:pic>
      <p:pic>
        <p:nvPicPr>
          <p:cNvPr id="5" name="Picture 4" descr="iSPEX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99" y="164494"/>
            <a:ext cx="1015976" cy="1015869"/>
          </a:xfrm>
          <a:prstGeom prst="rect">
            <a:avLst/>
          </a:prstGeom>
          <a:effectLst>
            <a:glow rad="25400">
              <a:schemeClr val="bg1">
                <a:alpha val="50000"/>
              </a:schemeClr>
            </a:glow>
          </a:effectLst>
        </p:spPr>
      </p:pic>
      <p:pic>
        <p:nvPicPr>
          <p:cNvPr id="7" name="Picture 6" descr="SATSLIT_ful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057" b="23894"/>
          <a:stretch/>
        </p:blipFill>
        <p:spPr>
          <a:xfrm>
            <a:off x="215776" y="1554946"/>
            <a:ext cx="6646333" cy="5753283"/>
          </a:xfrm>
          <a:prstGeom prst="rect">
            <a:avLst/>
          </a:prstGeom>
        </p:spPr>
      </p:pic>
      <p:pic>
        <p:nvPicPr>
          <p:cNvPr id="8" name="Picture 7" descr="measp_01_7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7166" r="15552" b="4646"/>
          <a:stretch/>
        </p:blipFill>
        <p:spPr>
          <a:xfrm>
            <a:off x="647824" y="1547589"/>
            <a:ext cx="7613074" cy="5760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31" r="7473" b="3445"/>
          <a:stretch/>
        </p:blipFill>
        <p:spPr>
          <a:xfrm>
            <a:off x="1195620" y="1570347"/>
            <a:ext cx="8669228" cy="57046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76" y="1547588"/>
            <a:ext cx="4680520" cy="5767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6192440" y="35421"/>
            <a:ext cx="3752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+mn-lt"/>
              </a:rPr>
              <a:t>Snik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, Rietjens et al., GRL 2014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17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SRON-presentation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RON-presentation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_SRON-presentation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2_SRON-presentation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3_SRON-presentation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4_SRON-presentation">
  <a:themeElements>
    <a:clrScheme name="SRON-presentation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RON-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RON-presentation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RON-presentation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SRON-presentation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6_SRON-presentation">
  <a:themeElements>
    <a:clrScheme name="SRON colours">
      <a:dk1>
        <a:srgbClr val="000000"/>
      </a:dk1>
      <a:lt1>
        <a:srgbClr val="FFFFFF"/>
      </a:lt1>
      <a:dk2>
        <a:srgbClr val="424242"/>
      </a:dk2>
      <a:lt2>
        <a:srgbClr val="FFFFCC"/>
      </a:lt2>
      <a:accent1>
        <a:srgbClr val="FFCC66"/>
      </a:accent1>
      <a:accent2>
        <a:srgbClr val="809BC8"/>
      </a:accent2>
      <a:accent3>
        <a:srgbClr val="64C204"/>
      </a:accent3>
      <a:accent4>
        <a:srgbClr val="FF6666"/>
      </a:accent4>
      <a:accent5>
        <a:srgbClr val="FFFF00"/>
      </a:accent5>
      <a:accent6>
        <a:srgbClr val="0B3D91"/>
      </a:accent6>
      <a:hlink>
        <a:srgbClr val="809BC8"/>
      </a:hlink>
      <a:folHlink>
        <a:srgbClr val="FF6666"/>
      </a:folHlink>
    </a:clrScheme>
    <a:fontScheme name="SRON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7_SRON-presentation">
  <a:themeElements>
    <a:clrScheme name="SRON-presentation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RON-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RON-presentation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RON-presentation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RON-presentation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83800</TotalTime>
  <Words>497</Words>
  <Application>Microsoft Macintosh PowerPoint</Application>
  <PresentationFormat>Custom</PresentationFormat>
  <Paragraphs>135</Paragraphs>
  <Slides>23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Default Design</vt:lpstr>
      <vt:lpstr>SRON-presentation</vt:lpstr>
      <vt:lpstr>1_SRON-presentation</vt:lpstr>
      <vt:lpstr>2_SRON-presentation</vt:lpstr>
      <vt:lpstr>3_SRON-presentation</vt:lpstr>
      <vt:lpstr>4_SRON-presentation</vt:lpstr>
      <vt:lpstr>5_SRON-presentation</vt:lpstr>
      <vt:lpstr>6_SRON-presentation</vt:lpstr>
      <vt:lpstr>7_SRON-presentation</vt:lpstr>
      <vt:lpstr>8_SRON-presentation</vt:lpstr>
      <vt:lpstr>Equation</vt:lpstr>
      <vt:lpstr>PowerPoint Presentation</vt:lpstr>
      <vt:lpstr>PowerPoint Presentation</vt:lpstr>
      <vt:lpstr>IPCC, Radiative Forcing, Future Climate</vt:lpstr>
      <vt:lpstr>Aerosols &amp;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“CESAR” meteorological site in Cabauw, the Netherlands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SRON presentation</dc:title>
  <dc:creator>Jeroen Rietjens</dc:creator>
  <cp:lastModifiedBy>Jeroen Rietjens</cp:lastModifiedBy>
  <cp:revision>480</cp:revision>
  <cp:lastPrinted>2015-04-20T07:14:39Z</cp:lastPrinted>
  <dcterms:created xsi:type="dcterms:W3CDTF">2010-01-11T07:50:20Z</dcterms:created>
  <dcterms:modified xsi:type="dcterms:W3CDTF">2015-09-22T08:33:33Z</dcterms:modified>
</cp:coreProperties>
</file>