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1" r:id="rId4"/>
    <p:sldId id="259" r:id="rId5"/>
    <p:sldId id="265" r:id="rId6"/>
    <p:sldId id="266" r:id="rId7"/>
    <p:sldId id="267" r:id="rId8"/>
    <p:sldId id="268" r:id="rId9"/>
    <p:sldId id="269" r:id="rId10"/>
    <p:sldId id="258" r:id="rId11"/>
    <p:sldId id="272" r:id="rId12"/>
    <p:sldId id="273" r:id="rId13"/>
    <p:sldId id="274" r:id="rId14"/>
    <p:sldId id="275" r:id="rId15"/>
    <p:sldId id="292" r:id="rId16"/>
    <p:sldId id="261" r:id="rId17"/>
    <p:sldId id="276" r:id="rId18"/>
    <p:sldId id="280" r:id="rId19"/>
    <p:sldId id="279" r:id="rId20"/>
    <p:sldId id="263" r:id="rId21"/>
    <p:sldId id="277" r:id="rId22"/>
    <p:sldId id="287" r:id="rId23"/>
    <p:sldId id="293" r:id="rId24"/>
    <p:sldId id="281" r:id="rId25"/>
    <p:sldId id="283" r:id="rId26"/>
    <p:sldId id="285" r:id="rId27"/>
    <p:sldId id="278" r:id="rId28"/>
    <p:sldId id="288" r:id="rId29"/>
    <p:sldId id="289" r:id="rId30"/>
    <p:sldId id="290" r:id="rId31"/>
    <p:sldId id="291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0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0FB8-473D-42E3-8DC6-25953E10DAF0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2A46-CA40-41DD-B5DE-10D09BB27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2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3851-E469-4644-BD9D-D3FFC0A3EA8A}" type="slidenum">
              <a:rPr lang="en-US"/>
              <a:pPr/>
              <a:t>31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NewRoman" charset="0"/>
              </a:rPr>
              <a:t> </a:t>
            </a:r>
            <a:r>
              <a:rPr lang="en-US" i="1" dirty="0" err="1">
                <a:latin typeface="TimesNewRoman,Italic" charset="0"/>
              </a:rPr>
              <a:t>Yohkoh</a:t>
            </a:r>
            <a:r>
              <a:rPr lang="en-US" i="1" dirty="0">
                <a:latin typeface="TimesNewRoman,Italic" charset="0"/>
              </a:rPr>
              <a:t> </a:t>
            </a:r>
            <a:r>
              <a:rPr lang="en-US" dirty="0">
                <a:latin typeface="TimesNewRoman" charset="0"/>
              </a:rPr>
              <a:t>coronal X-ray images have shown that CME explosions are more likely to occur in regions having </a:t>
            </a:r>
            <a:r>
              <a:rPr lang="en-US" dirty="0" err="1">
                <a:latin typeface="TimesNewRoman" charset="0"/>
              </a:rPr>
              <a:t>sigmoidal</a:t>
            </a:r>
            <a:r>
              <a:rPr lang="en-US" dirty="0">
                <a:latin typeface="TimesNewRoman" charset="0"/>
              </a:rPr>
              <a:t> coronal</a:t>
            </a:r>
            <a:r>
              <a:rPr lang="en-US" dirty="0">
                <a:latin typeface="TimesNewRoman,Italic" charset="0"/>
              </a:rPr>
              <a:t> </a:t>
            </a:r>
            <a:r>
              <a:rPr lang="en-US" dirty="0">
                <a:latin typeface="TimesNewRoman" charset="0"/>
              </a:rPr>
              <a:t>magnetic fields than in regions with less contorted field configurations. The degree to which the contorted fields depart from a potential configuration, representing the free magnetic energy content of the region, is evidently a good indicator of whether a region will produce CMEs. This qualitative lead should be pursued. The free magnetic energy content of a region can be calculated from integrals over vector </a:t>
            </a:r>
            <a:r>
              <a:rPr lang="en-US" dirty="0" err="1">
                <a:latin typeface="TimesNewRoman" charset="0"/>
              </a:rPr>
              <a:t>magnetograms</a:t>
            </a:r>
            <a:r>
              <a:rPr lang="en-US" dirty="0">
                <a:latin typeface="TimesNewRoman" charset="0"/>
              </a:rPr>
              <a:t>, but accuracy depends on the fields being measured at a sufficient height in the atmosphere for them to be very nearly force free.</a:t>
            </a:r>
          </a:p>
          <a:p>
            <a:r>
              <a:rPr lang="en-US" dirty="0">
                <a:latin typeface="TimesNewRoman" charset="0"/>
              </a:rPr>
              <a:t>Also, the force-free fields in the transition region and corona may undergo large changes in direction without measurable</a:t>
            </a:r>
          </a:p>
          <a:p>
            <a:r>
              <a:rPr lang="en-US" dirty="0">
                <a:latin typeface="TimesNewRoman" charset="0"/>
              </a:rPr>
              <a:t>change in the </a:t>
            </a:r>
            <a:r>
              <a:rPr lang="en-US" dirty="0" err="1">
                <a:latin typeface="TimesNewRoman" charset="0"/>
              </a:rPr>
              <a:t>photospheric</a:t>
            </a:r>
            <a:r>
              <a:rPr lang="en-US" dirty="0">
                <a:latin typeface="TimesNewRoman" charset="0"/>
              </a:rPr>
              <a:t> roots. So, to follow the evolution of the 3D force-free field (both for CME studies and for more</a:t>
            </a:r>
          </a:p>
          <a:p>
            <a:r>
              <a:rPr lang="en-US" dirty="0">
                <a:latin typeface="TimesNewRoman" charset="0"/>
              </a:rPr>
              <a:t>general purposes), the vector </a:t>
            </a:r>
            <a:r>
              <a:rPr lang="en-US" dirty="0" err="1">
                <a:latin typeface="TimesNewRoman" charset="0"/>
              </a:rPr>
              <a:t>magnetograms</a:t>
            </a:r>
            <a:r>
              <a:rPr lang="en-US" dirty="0">
                <a:latin typeface="TimesNewRoman" charset="0"/>
              </a:rPr>
              <a:t> from which the field is extrapolated must be obtained from a force-free layer.</a:t>
            </a:r>
          </a:p>
          <a:p>
            <a:r>
              <a:rPr lang="en-US" dirty="0">
                <a:latin typeface="TimesNewRoman" charset="0"/>
              </a:rPr>
              <a:t>Therefore, a goal of SEC and LWS should be to measure the vector magnetic field in the middle to upper </a:t>
            </a:r>
            <a:r>
              <a:rPr lang="en-US" dirty="0" err="1">
                <a:latin typeface="TimesNewRoman" charset="0"/>
              </a:rPr>
              <a:t>chromosphere</a:t>
            </a:r>
            <a:endParaRPr lang="en-US" dirty="0">
              <a:latin typeface="TimesNewRoman" charset="0"/>
            </a:endParaRPr>
          </a:p>
          <a:p>
            <a:r>
              <a:rPr lang="en-US" dirty="0">
                <a:latin typeface="TimesNewRoman" charset="0"/>
              </a:rPr>
              <a:t>and/or lower transition region (See Figure 1).</a:t>
            </a:r>
          </a:p>
          <a:p>
            <a:endParaRPr lang="en-US" dirty="0">
              <a:latin typeface="TimesNewRoman" charset="0"/>
            </a:endParaRPr>
          </a:p>
          <a:p>
            <a:r>
              <a:rPr lang="en-US" dirty="0">
                <a:latin typeface="TimesNewRoman" charset="0"/>
              </a:rPr>
              <a:t>The profiles of the </a:t>
            </a:r>
            <a:r>
              <a:rPr lang="en-US" dirty="0" err="1">
                <a:latin typeface="TimesNewRoman" charset="0"/>
              </a:rPr>
              <a:t>MgII</a:t>
            </a:r>
            <a:r>
              <a:rPr lang="en-US" dirty="0">
                <a:latin typeface="TimesNewRoman" charset="0"/>
              </a:rPr>
              <a:t> </a:t>
            </a:r>
            <a:r>
              <a:rPr lang="en-US" i="1" dirty="0">
                <a:latin typeface="TimesNewRoman,Italic" charset="0"/>
              </a:rPr>
              <a:t>h </a:t>
            </a:r>
            <a:r>
              <a:rPr lang="en-US" dirty="0">
                <a:latin typeface="TimesNewRoman" charset="0"/>
              </a:rPr>
              <a:t>and </a:t>
            </a:r>
            <a:r>
              <a:rPr lang="en-US" i="1" dirty="0">
                <a:latin typeface="TimesNewRoman,Italic" charset="0"/>
              </a:rPr>
              <a:t>k </a:t>
            </a:r>
            <a:r>
              <a:rPr lang="en-US" dirty="0">
                <a:latin typeface="TimesNewRoman" charset="0"/>
              </a:rPr>
              <a:t>lines at 2795 and 2803Å formed ~2900 km and at a temperature of ~2e4 K.</a:t>
            </a:r>
          </a:p>
          <a:p>
            <a:r>
              <a:rPr lang="en-US" dirty="0">
                <a:latin typeface="TimesNewRoman" charset="0"/>
              </a:rPr>
              <a:t>The CIV (2s-2p) lines, at 1548.2 and 1550.8 Å, are observed to have simple emission profiles that are formed ~200 km higher than the </a:t>
            </a:r>
            <a:r>
              <a:rPr lang="en-US" dirty="0" err="1">
                <a:latin typeface="TimesNewRoman" charset="0"/>
              </a:rPr>
              <a:t>MgII</a:t>
            </a:r>
            <a:r>
              <a:rPr lang="en-US" dirty="0">
                <a:latin typeface="TimesNewRoman" charset="0"/>
              </a:rPr>
              <a:t> lines and at a temperature of ~1e5 K.</a:t>
            </a:r>
          </a:p>
          <a:p>
            <a:endParaRPr lang="en-US" dirty="0">
              <a:latin typeface="TimesNew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6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0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8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3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5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8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81C9-25FE-4B11-94DF-47C402584DA6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1B03-8973-4A8F-9573-B6B79F206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OVERLAY2.MOV" TargetMode="External"/><Relationship Id="rId2" Type="http://schemas.openxmlformats.org/officeDocument/2006/relationships/hyperlink" Target="SOHO_heliosysmology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IMELINE.M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3sm.mpg" TargetMode="External"/><Relationship Id="rId2" Type="http://schemas.openxmlformats.org/officeDocument/2006/relationships/hyperlink" Target="Bigonesm.m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9" descr="te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706" y="0"/>
            <a:ext cx="9152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The </a:t>
            </a:r>
            <a:r>
              <a:rPr lang="it-IT" b="1" dirty="0" err="1" smtClean="0">
                <a:solidFill>
                  <a:srgbClr val="FFFF00"/>
                </a:solidFill>
              </a:rPr>
              <a:t>Sun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Understanding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our</a:t>
            </a:r>
            <a:r>
              <a:rPr lang="it-IT" sz="3200" b="1" dirty="0" smtClean="0">
                <a:solidFill>
                  <a:srgbClr val="FFFF00"/>
                </a:solidFill>
              </a:rPr>
              <a:t> Star with </a:t>
            </a:r>
            <a:r>
              <a:rPr lang="it-IT" sz="3200" b="1" dirty="0" err="1" smtClean="0">
                <a:solidFill>
                  <a:srgbClr val="FFFF00"/>
                </a:solidFill>
              </a:rPr>
              <a:t>Polarimetry</a:t>
            </a:r>
            <a:endParaRPr lang="it-IT" sz="3200" b="1" dirty="0" smtClean="0">
              <a:solidFill>
                <a:srgbClr val="FFFF00"/>
              </a:solidFill>
            </a:endParaRPr>
          </a:p>
          <a:p>
            <a:endParaRPr lang="it-IT" dirty="0"/>
          </a:p>
          <a:p>
            <a:r>
              <a:rPr lang="it-IT" b="1" dirty="0" smtClean="0">
                <a:solidFill>
                  <a:srgbClr val="FFFF00"/>
                </a:solidFill>
              </a:rPr>
              <a:t>Silvano Fineschi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INAF – </a:t>
            </a:r>
            <a:r>
              <a:rPr lang="it-IT" b="1" dirty="0" err="1" smtClean="0">
                <a:solidFill>
                  <a:srgbClr val="FFFF00"/>
                </a:solidFill>
              </a:rPr>
              <a:t>Astrophysical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Observatory</a:t>
            </a:r>
            <a:r>
              <a:rPr lang="it-IT" b="1" dirty="0" smtClean="0">
                <a:solidFill>
                  <a:srgbClr val="FFFF00"/>
                </a:solidFill>
              </a:rPr>
              <a:t> of Torino - </a:t>
            </a:r>
            <a:r>
              <a:rPr lang="it-IT" b="1" dirty="0" err="1" smtClean="0">
                <a:solidFill>
                  <a:srgbClr val="FFFF00"/>
                </a:solidFill>
              </a:rPr>
              <a:t>Italy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533" y="6246103"/>
            <a:ext cx="90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Internatonal</a:t>
            </a:r>
            <a:r>
              <a:rPr lang="en-GB" dirty="0" smtClean="0">
                <a:solidFill>
                  <a:srgbClr val="FFFF00"/>
                </a:solidFill>
              </a:rPr>
              <a:t> School of </a:t>
            </a:r>
            <a:r>
              <a:rPr lang="en-GB" dirty="0" err="1" smtClean="0">
                <a:solidFill>
                  <a:srgbClr val="FFFF00"/>
                </a:solidFill>
              </a:rPr>
              <a:t>Astropolarimetry</a:t>
            </a:r>
            <a:r>
              <a:rPr lang="en-GB" dirty="0" smtClean="0">
                <a:solidFill>
                  <a:srgbClr val="FFFF00"/>
                </a:solidFill>
              </a:rPr>
              <a:t>              Centre Paul </a:t>
            </a:r>
            <a:r>
              <a:rPr lang="en-GB" dirty="0" err="1" smtClean="0">
                <a:solidFill>
                  <a:srgbClr val="FFFF00"/>
                </a:solidFill>
              </a:rPr>
              <a:t>Langevin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Aussois</a:t>
            </a:r>
            <a:r>
              <a:rPr lang="en-GB" dirty="0" smtClean="0">
                <a:solidFill>
                  <a:srgbClr val="FFFF00"/>
                </a:solidFill>
              </a:rPr>
              <a:t> (F), 3-8 June 2013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39" y="1655666"/>
            <a:ext cx="6084762" cy="3983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931"/>
            <a:ext cx="6119446" cy="618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23" y="112291"/>
            <a:ext cx="8834010" cy="4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7231"/>
            <a:ext cx="8891511" cy="65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02" y="431737"/>
            <a:ext cx="8947474" cy="60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9441" y="164124"/>
            <a:ext cx="7940620" cy="963856"/>
          </a:xfrm>
        </p:spPr>
        <p:txBody>
          <a:bodyPr>
            <a:normAutofit/>
          </a:bodyPr>
          <a:lstStyle/>
          <a:p>
            <a:r>
              <a:rPr lang="it-IT" dirty="0" smtClean="0"/>
              <a:t>Solar </a:t>
            </a:r>
            <a:r>
              <a:rPr lang="it-IT" dirty="0" err="1" smtClean="0"/>
              <a:t>Filter</a:t>
            </a:r>
            <a:r>
              <a:rPr lang="it-IT" dirty="0" err="1"/>
              <a:t>-</a:t>
            </a:r>
            <a:r>
              <a:rPr lang="it-IT" dirty="0" err="1" smtClean="0"/>
              <a:t>Magnetograph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437" y="1127980"/>
            <a:ext cx="9066624" cy="55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811" y="2369771"/>
            <a:ext cx="3217985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Solar </a:t>
            </a:r>
            <a:r>
              <a:rPr lang="it-IT" dirty="0" err="1" smtClean="0"/>
              <a:t>Spectro-Polarimeter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796" y="137375"/>
            <a:ext cx="8720204" cy="67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75" y="140677"/>
            <a:ext cx="9394674" cy="66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862" y="693519"/>
            <a:ext cx="2743200" cy="2743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Hanle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Effect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3200" dirty="0">
                <a:solidFill>
                  <a:srgbClr val="0070C0"/>
                </a:solidFill>
              </a:rPr>
              <a:t>(tutorial)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920994" y="990600"/>
            <a:ext cx="7077075" cy="5334000"/>
            <a:chOff x="1143000" y="1295400"/>
            <a:chExt cx="7077075" cy="53340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3000" y="1295400"/>
              <a:ext cx="7077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5181600" y="5715000"/>
              <a:ext cx="2819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785" y="3783523"/>
            <a:ext cx="2743200" cy="2743200"/>
          </a:xfrm>
          <a:prstGeom prst="rect">
            <a:avLst/>
          </a:prstGeom>
        </p:spPr>
      </p:pic>
      <p:sp>
        <p:nvSpPr>
          <p:cNvPr id="15" name="CasellaDiTesto 6"/>
          <p:cNvSpPr txBox="1"/>
          <p:nvPr/>
        </p:nvSpPr>
        <p:spPr>
          <a:xfrm>
            <a:off x="7778994" y="2013604"/>
            <a:ext cx="192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ym typeface="Symbol"/>
              </a:rPr>
              <a:t></a:t>
            </a:r>
            <a:r>
              <a:rPr lang="it-IT" sz="2000" b="1" baseline="-25000" dirty="0" err="1">
                <a:sym typeface="Symbol"/>
              </a:rPr>
              <a:t>Larmour</a:t>
            </a:r>
            <a:r>
              <a:rPr lang="it-IT" sz="2000" b="1" dirty="0"/>
              <a:t> </a:t>
            </a:r>
            <a:r>
              <a:rPr lang="it-IT" sz="2000" b="1" dirty="0" smtClean="0">
                <a:sym typeface="Symbol"/>
              </a:rPr>
              <a:t>&lt;&lt; </a:t>
            </a:r>
            <a:r>
              <a:rPr lang="it-IT" sz="2000" b="1" dirty="0"/>
              <a:t>A</a:t>
            </a:r>
            <a:endParaRPr lang="en-US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13077" y="5410200"/>
            <a:ext cx="165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ym typeface="Symbol"/>
              </a:rPr>
              <a:t></a:t>
            </a:r>
            <a:r>
              <a:rPr lang="it-IT" sz="2000" b="1" baseline="-25000" dirty="0" err="1">
                <a:sym typeface="Symbol"/>
              </a:rPr>
              <a:t>Larmour</a:t>
            </a:r>
            <a:r>
              <a:rPr lang="it-IT" sz="2000" b="1" dirty="0"/>
              <a:t> </a:t>
            </a:r>
            <a:r>
              <a:rPr lang="it-IT" sz="2000" b="1" dirty="0">
                <a:sym typeface="Symbol"/>
              </a:rPr>
              <a:t> </a:t>
            </a:r>
            <a:r>
              <a:rPr lang="it-IT" sz="2000" b="1" dirty="0"/>
              <a:t>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04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862" y="4870"/>
            <a:ext cx="8757138" cy="6853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508" y="1080232"/>
            <a:ext cx="3329354" cy="4007583"/>
          </a:xfrm>
        </p:spPr>
        <p:txBody>
          <a:bodyPr/>
          <a:lstStyle/>
          <a:p>
            <a:pPr algn="ctr"/>
            <a:r>
              <a:rPr lang="it-IT" dirty="0" err="1" smtClean="0"/>
              <a:t>Hanle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in </a:t>
            </a:r>
            <a:r>
              <a:rPr lang="it-IT" dirty="0" err="1"/>
              <a:t>p</a:t>
            </a:r>
            <a:r>
              <a:rPr lang="it-IT" dirty="0" err="1" smtClean="0"/>
              <a:t>hotospheric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47" y="97906"/>
            <a:ext cx="8678330" cy="65959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507" y="1080232"/>
            <a:ext cx="3305908" cy="400758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Hanle</a:t>
            </a:r>
            <a:r>
              <a:rPr lang="it-IT" sz="3600" dirty="0" smtClean="0"/>
              <a:t> </a:t>
            </a:r>
            <a:r>
              <a:rPr lang="it-IT" sz="3600" dirty="0" err="1" smtClean="0"/>
              <a:t>effect</a:t>
            </a:r>
            <a:r>
              <a:rPr lang="it-IT" sz="3600" dirty="0" smtClean="0"/>
              <a:t> in </a:t>
            </a:r>
            <a:r>
              <a:rPr lang="it-IT" sz="3600" dirty="0" err="1" smtClean="0"/>
              <a:t>chromospheric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HI </a:t>
            </a:r>
            <a:r>
              <a:rPr lang="it-IT" sz="3600" dirty="0" err="1" smtClean="0"/>
              <a:t>Lyman</a:t>
            </a:r>
            <a:r>
              <a:rPr lang="it-IT" sz="3600" dirty="0" smtClean="0"/>
              <a:t>-</a:t>
            </a:r>
            <a:r>
              <a:rPr lang="it-IT" sz="3600" dirty="0" smtClean="0">
                <a:sym typeface="Symbol" panose="05050102010706020507" pitchFamily="18" charset="2"/>
              </a:rPr>
              <a:t> </a:t>
            </a:r>
            <a:r>
              <a:rPr lang="it-IT" sz="3600" dirty="0" smtClean="0"/>
              <a:t>line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116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5" y="48603"/>
            <a:ext cx="12004431" cy="596167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CLASP </a:t>
            </a:r>
            <a:r>
              <a:rPr lang="it-IT" sz="3200" b="1" dirty="0" err="1" smtClean="0">
                <a:solidFill>
                  <a:srgbClr val="C00000"/>
                </a:solidFill>
              </a:rPr>
              <a:t>sounding-rocket</a:t>
            </a:r>
            <a:r>
              <a:rPr lang="it-IT" sz="3200" b="1" dirty="0" smtClean="0">
                <a:solidFill>
                  <a:srgbClr val="C00000"/>
                </a:solidFill>
              </a:rPr>
              <a:t>: </a:t>
            </a:r>
            <a:r>
              <a:rPr lang="it-IT" sz="3200" b="1" dirty="0" err="1" smtClean="0">
                <a:solidFill>
                  <a:srgbClr val="C00000"/>
                </a:solidFill>
              </a:rPr>
              <a:t>measuring</a:t>
            </a:r>
            <a:r>
              <a:rPr lang="it-IT" sz="3200" b="1" dirty="0" smtClean="0">
                <a:solidFill>
                  <a:srgbClr val="C00000"/>
                </a:solidFill>
              </a:rPr>
              <a:t> the </a:t>
            </a:r>
            <a:r>
              <a:rPr lang="it-IT" sz="3200" b="1" dirty="0" err="1" smtClean="0">
                <a:solidFill>
                  <a:srgbClr val="C00000"/>
                </a:solidFill>
              </a:rPr>
              <a:t>Hanle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effect</a:t>
            </a:r>
            <a:r>
              <a:rPr lang="it-IT" sz="3200" b="1" dirty="0" smtClean="0">
                <a:solidFill>
                  <a:srgbClr val="C00000"/>
                </a:solidFill>
              </a:rPr>
              <a:t> in HI </a:t>
            </a:r>
            <a:r>
              <a:rPr lang="it-IT" sz="3200" b="1" dirty="0" err="1" smtClean="0">
                <a:solidFill>
                  <a:srgbClr val="C00000"/>
                </a:solidFill>
              </a:rPr>
              <a:t>Lyman</a:t>
            </a:r>
            <a:r>
              <a:rPr lang="it-IT" sz="3200" b="1" dirty="0" smtClean="0">
                <a:solidFill>
                  <a:srgbClr val="C00000"/>
                </a:solidFill>
              </a:rPr>
              <a:t>-</a:t>
            </a:r>
            <a:r>
              <a:rPr lang="it-IT" sz="32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66" y="3415542"/>
            <a:ext cx="9848950" cy="3419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245" y="562134"/>
            <a:ext cx="7753743" cy="28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Solar </a:t>
            </a:r>
            <a:r>
              <a:rPr lang="it-IT" dirty="0" err="1" smtClean="0"/>
              <a:t>Dynamo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err="1" smtClean="0"/>
              <a:t>Powering</a:t>
            </a:r>
            <a:r>
              <a:rPr lang="it-IT" dirty="0" smtClean="0"/>
              <a:t> the </a:t>
            </a:r>
            <a:r>
              <a:rPr lang="it-IT" dirty="0" err="1" smtClean="0"/>
              <a:t>Sun’s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85" y="1781905"/>
            <a:ext cx="10287000" cy="47819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In the </a:t>
            </a:r>
            <a:r>
              <a:rPr lang="it-IT" dirty="0" err="1" smtClean="0"/>
              <a:t>Sun</a:t>
            </a:r>
            <a:r>
              <a:rPr lang="it-IT" dirty="0" smtClean="0"/>
              <a:t>, the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generated</a:t>
            </a:r>
            <a:r>
              <a:rPr lang="it-IT" dirty="0" smtClean="0"/>
              <a:t> by the </a:t>
            </a:r>
            <a:r>
              <a:rPr lang="it-IT" dirty="0" err="1" smtClean="0"/>
              <a:t>dynamo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 </a:t>
            </a:r>
            <a:r>
              <a:rPr lang="it-IT" dirty="0" err="1" smtClean="0"/>
              <a:t>plays</a:t>
            </a:r>
            <a:r>
              <a:rPr lang="it-IT" dirty="0" smtClean="0"/>
              <a:t> a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 in the </a:t>
            </a:r>
            <a:r>
              <a:rPr lang="it-IT" dirty="0" err="1" smtClean="0"/>
              <a:t>dynamics</a:t>
            </a:r>
            <a:r>
              <a:rPr lang="it-IT" dirty="0" smtClean="0"/>
              <a:t> of the solar </a:t>
            </a:r>
            <a:r>
              <a:rPr lang="it-IT" dirty="0" err="1" smtClean="0"/>
              <a:t>atmosphere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Solar </a:t>
            </a:r>
            <a:r>
              <a:rPr lang="it-IT" dirty="0" err="1" smtClean="0"/>
              <a:t>polarity</a:t>
            </a:r>
            <a:r>
              <a:rPr lang="it-IT" dirty="0" smtClean="0"/>
              <a:t> </a:t>
            </a:r>
            <a:r>
              <a:rPr lang="it-IT" dirty="0" err="1" smtClean="0"/>
              <a:t>reverses</a:t>
            </a:r>
            <a:r>
              <a:rPr lang="it-IT" dirty="0" smtClean="0"/>
              <a:t> in </a:t>
            </a:r>
            <a:r>
              <a:rPr lang="it-IT" dirty="0" err="1" smtClean="0"/>
              <a:t>about</a:t>
            </a:r>
            <a:r>
              <a:rPr lang="it-IT" dirty="0" smtClean="0"/>
              <a:t> 11 </a:t>
            </a:r>
            <a:r>
              <a:rPr lang="it-IT" dirty="0" err="1" smtClean="0"/>
              <a:t>years</a:t>
            </a:r>
            <a:r>
              <a:rPr lang="it-IT" dirty="0" smtClean="0"/>
              <a:t> (solar </a:t>
            </a:r>
            <a:r>
              <a:rPr lang="it-IT" dirty="0" err="1" smtClean="0"/>
              <a:t>cycle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T</a:t>
            </a:r>
            <a:r>
              <a:rPr lang="it-IT" dirty="0" smtClean="0"/>
              <a:t>he plasma </a:t>
            </a:r>
            <a:r>
              <a:rPr lang="it-IT" dirty="0" err="1" smtClean="0"/>
              <a:t>dynamics</a:t>
            </a:r>
            <a:r>
              <a:rPr lang="it-IT" dirty="0" smtClean="0"/>
              <a:t> in the solar </a:t>
            </a:r>
            <a:r>
              <a:rPr lang="it-IT" dirty="0" err="1" smtClean="0"/>
              <a:t>atmosphere</a:t>
            </a:r>
            <a:r>
              <a:rPr lang="it-IT" dirty="0" smtClean="0"/>
              <a:t> </a:t>
            </a:r>
            <a:r>
              <a:rPr lang="it-IT" dirty="0" err="1" smtClean="0"/>
              <a:t>goes</a:t>
            </a:r>
            <a:r>
              <a:rPr lang="it-IT" dirty="0" smtClean="0"/>
              <a:t> from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dominated</a:t>
            </a:r>
            <a:r>
              <a:rPr lang="it-IT" dirty="0" smtClean="0"/>
              <a:t> by </a:t>
            </a:r>
            <a:r>
              <a:rPr lang="it-IT" dirty="0" err="1" smtClean="0"/>
              <a:t>thermal</a:t>
            </a:r>
            <a:r>
              <a:rPr lang="it-IT" dirty="0" smtClean="0"/>
              <a:t> pressure (kT) over the </a:t>
            </a:r>
            <a:r>
              <a:rPr lang="it-IT" dirty="0" err="1" smtClean="0"/>
              <a:t>magnetic</a:t>
            </a:r>
            <a:r>
              <a:rPr lang="it-IT" dirty="0" smtClean="0"/>
              <a:t> pressure (B</a:t>
            </a:r>
            <a:r>
              <a:rPr lang="it-IT" baseline="30000" dirty="0" smtClean="0"/>
              <a:t>2</a:t>
            </a:r>
            <a:r>
              <a:rPr lang="it-IT" dirty="0" smtClean="0"/>
              <a:t>) in the </a:t>
            </a:r>
            <a:r>
              <a:rPr lang="it-IT" dirty="0" err="1" smtClean="0"/>
              <a:t>photosphere</a:t>
            </a:r>
            <a:r>
              <a:rPr lang="it-IT" dirty="0" smtClean="0"/>
              <a:t> (1 &lt; </a:t>
            </a:r>
            <a:r>
              <a:rPr lang="it-IT" dirty="0" smtClean="0">
                <a:sym typeface="Symbol" panose="05050102010706020507" pitchFamily="18" charset="2"/>
              </a:rPr>
              <a:t> = kT/</a:t>
            </a:r>
            <a:r>
              <a:rPr lang="it-IT" dirty="0" smtClean="0"/>
              <a:t> B</a:t>
            </a:r>
            <a:r>
              <a:rPr lang="it-IT" baseline="30000" dirty="0" smtClean="0"/>
              <a:t>2</a:t>
            </a:r>
            <a:r>
              <a:rPr lang="it-IT" dirty="0" smtClean="0"/>
              <a:t>) to the opposite in </a:t>
            </a:r>
            <a:r>
              <a:rPr lang="it-IT" dirty="0" err="1" smtClean="0"/>
              <a:t>chromosphere</a:t>
            </a:r>
            <a:r>
              <a:rPr lang="it-IT" dirty="0" smtClean="0"/>
              <a:t>, corona ( 1 &gt; </a:t>
            </a:r>
            <a:r>
              <a:rPr lang="it-IT" dirty="0" smtClean="0">
                <a:sym typeface="Symbol" panose="05050102010706020507" pitchFamily="18" charset="2"/>
              </a:rPr>
              <a:t>)</a:t>
            </a:r>
            <a:endParaRPr lang="en-GB" dirty="0"/>
          </a:p>
        </p:txBody>
      </p:sp>
      <p:sp>
        <p:nvSpPr>
          <p:cNvPr id="4" name="5-Point Star 3">
            <a:hlinkClick r:id="rId2" action="ppaction://program"/>
          </p:cNvPr>
          <p:cNvSpPr/>
          <p:nvPr/>
        </p:nvSpPr>
        <p:spPr>
          <a:xfrm>
            <a:off x="589437" y="214965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>
            <a:hlinkClick r:id="rId3" action="ppaction://program"/>
          </p:cNvPr>
          <p:cNvSpPr/>
          <p:nvPr/>
        </p:nvSpPr>
        <p:spPr>
          <a:xfrm>
            <a:off x="589437" y="471877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>
            <a:hlinkClick r:id="rId4" action="ppaction://program"/>
          </p:cNvPr>
          <p:cNvSpPr/>
          <p:nvPr/>
        </p:nvSpPr>
        <p:spPr>
          <a:xfrm>
            <a:off x="589437" y="3521251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My Documents\MEETINGS\99PARIS\KittPeak_coronalB_extrap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3073" y="314325"/>
            <a:ext cx="4838700" cy="6543675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01972" y="1690888"/>
            <a:ext cx="38862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 A [10</a:t>
            </a:r>
            <a:r>
              <a:rPr lang="en-US" sz="2400" baseline="30000"/>
              <a:t>7</a:t>
            </a:r>
            <a:r>
              <a:rPr lang="en-US" sz="2400"/>
              <a:t> s</a:t>
            </a:r>
            <a:r>
              <a:rPr lang="en-US" sz="2400" baseline="30000"/>
              <a:t>-1</a:t>
            </a:r>
            <a:r>
              <a:rPr lang="en-US" sz="2400"/>
              <a:t>] ~ 0.88 </a:t>
            </a:r>
            <a:r>
              <a:rPr lang="en-US" sz="2400">
                <a:sym typeface="Symbol" pitchFamily="18" charset="2"/>
              </a:rPr>
              <a:t> g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Symbol" pitchFamily="18" charset="2"/>
              </a:rPr>
              <a:t>  B [G]</a:t>
            </a:r>
          </a:p>
        </p:txBody>
      </p:sp>
      <p:pic>
        <p:nvPicPr>
          <p:cNvPr id="24580" name="Picture 4" descr="C:\My Documents\MEETINGS\99PARIS\hanle_sensitivit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986" y="2529088"/>
            <a:ext cx="6161087" cy="252571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73019" y="321869"/>
            <a:ext cx="89981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CC0000"/>
                </a:solidFill>
              </a:rPr>
              <a:t>Hanle</a:t>
            </a:r>
            <a:r>
              <a:rPr lang="en-US" sz="4400" dirty="0">
                <a:solidFill>
                  <a:srgbClr val="CC0000"/>
                </a:solidFill>
              </a:rPr>
              <a:t> effect </a:t>
            </a:r>
            <a:r>
              <a:rPr lang="en-US" sz="4400" dirty="0" smtClean="0">
                <a:solidFill>
                  <a:srgbClr val="CC0000"/>
                </a:solidFill>
              </a:rPr>
              <a:t>Sensitivity in coronal lines</a:t>
            </a:r>
            <a:endParaRPr lang="en-US" sz="4400" dirty="0">
              <a:solidFill>
                <a:srgbClr val="CC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84385" y="5335092"/>
            <a:ext cx="4048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</a:t>
            </a:r>
            <a:r>
              <a:rPr lang="it-IT" baseline="-25000" dirty="0" err="1"/>
              <a:t>FeXIII</a:t>
            </a:r>
            <a:r>
              <a:rPr lang="it-IT" baseline="-25000" dirty="0"/>
              <a:t> </a:t>
            </a:r>
            <a:r>
              <a:rPr lang="it-IT" dirty="0"/>
              <a:t>= 14 Hz </a:t>
            </a:r>
            <a:r>
              <a:rPr lang="it-IT" dirty="0">
                <a:sym typeface="Symbol"/>
              </a:rPr>
              <a:t> </a:t>
            </a:r>
            <a:r>
              <a:rPr lang="it-IT" dirty="0" err="1">
                <a:sym typeface="Symbol"/>
              </a:rPr>
              <a:t>B</a:t>
            </a:r>
            <a:r>
              <a:rPr lang="it-IT" baseline="-25000" dirty="0" err="1">
                <a:sym typeface="Symbol"/>
              </a:rPr>
              <a:t>Hanle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 0.2-2 G</a:t>
            </a:r>
          </a:p>
          <a:p>
            <a:endParaRPr lang="it-IT" dirty="0">
              <a:sym typeface="Symbol"/>
            </a:endParaRPr>
          </a:p>
          <a:p>
            <a:r>
              <a:rPr lang="it-IT" dirty="0"/>
              <a:t>A </a:t>
            </a:r>
            <a:r>
              <a:rPr lang="it-IT" baseline="-25000" dirty="0" err="1"/>
              <a:t>FeXIII</a:t>
            </a:r>
            <a:r>
              <a:rPr lang="it-IT" baseline="-25000" dirty="0"/>
              <a:t> </a:t>
            </a:r>
            <a:r>
              <a:rPr lang="it-IT" dirty="0"/>
              <a:t>&lt;&lt;</a:t>
            </a:r>
            <a:r>
              <a:rPr lang="it-IT" dirty="0">
                <a:sym typeface="Symbol"/>
              </a:rPr>
              <a:t> </a:t>
            </a:r>
            <a:r>
              <a:rPr lang="it-IT" dirty="0" err="1">
                <a:sym typeface="Symbol"/>
              </a:rPr>
              <a:t>B</a:t>
            </a:r>
            <a:r>
              <a:rPr lang="it-IT" baseline="-25000" dirty="0" err="1">
                <a:sym typeface="Symbol"/>
              </a:rPr>
              <a:t>corona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(“</a:t>
            </a:r>
            <a:r>
              <a:rPr lang="it-IT" dirty="0" err="1">
                <a:sym typeface="Symbol"/>
              </a:rPr>
              <a:t>saturated</a:t>
            </a:r>
            <a:r>
              <a:rPr lang="it-IT" dirty="0">
                <a:sym typeface="Symbol"/>
              </a:rPr>
              <a:t>” </a:t>
            </a:r>
            <a:r>
              <a:rPr lang="it-IT" dirty="0" err="1">
                <a:sym typeface="Symbol"/>
              </a:rPr>
              <a:t>Hanle</a:t>
            </a:r>
            <a:r>
              <a:rPr lang="it-IT" dirty="0">
                <a:sym typeface="Symbol"/>
              </a:rPr>
              <a:t> </a:t>
            </a:r>
            <a:r>
              <a:rPr lang="it-IT" dirty="0" err="1">
                <a:sym typeface="Symbol"/>
              </a:rPr>
              <a:t>effect</a:t>
            </a:r>
            <a:r>
              <a:rPr lang="it-IT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29550" y="6408353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Fineschi, van </a:t>
            </a:r>
            <a:r>
              <a:rPr lang="en-US" sz="2000" dirty="0" err="1"/>
              <a:t>Ballegooijen</a:t>
            </a:r>
            <a:r>
              <a:rPr lang="en-US" sz="2000" dirty="0"/>
              <a:t> &amp; Kohl, 1999</a:t>
            </a:r>
          </a:p>
        </p:txBody>
      </p:sp>
    </p:spTree>
    <p:extLst>
      <p:ext uri="{BB962C8B-B14F-4D97-AF65-F5344CB8AC3E}">
        <p14:creationId xmlns:p14="http://schemas.microsoft.com/office/powerpoint/2010/main" val="2132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724" y="2545201"/>
            <a:ext cx="2743200" cy="2743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Hanle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Effect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3200" dirty="0">
                <a:solidFill>
                  <a:srgbClr val="0070C0"/>
                </a:solidFill>
              </a:rPr>
              <a:t>(tutorial)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002325" y="1173601"/>
            <a:ext cx="7077075" cy="5334000"/>
            <a:chOff x="1143000" y="1295400"/>
            <a:chExt cx="7077075" cy="53340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3000" y="1295400"/>
              <a:ext cx="7077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5181600" y="5715000"/>
              <a:ext cx="2819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9757836" y="4293687"/>
            <a:ext cx="174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ym typeface="Symbol"/>
              </a:rPr>
              <a:t></a:t>
            </a:r>
            <a:r>
              <a:rPr lang="it-IT" sz="2000" b="1" baseline="-25000" dirty="0" err="1">
                <a:sym typeface="Symbol"/>
              </a:rPr>
              <a:t>Larmour</a:t>
            </a:r>
            <a:r>
              <a:rPr lang="it-IT" sz="2000" b="1" dirty="0"/>
              <a:t> </a:t>
            </a:r>
            <a:r>
              <a:rPr lang="it-IT" sz="2000" b="1" dirty="0" smtClean="0">
                <a:sym typeface="Symbol"/>
              </a:rPr>
              <a:t>&gt;&gt;  </a:t>
            </a:r>
            <a:r>
              <a:rPr lang="it-IT" sz="2000" b="1" dirty="0"/>
              <a:t>A</a:t>
            </a:r>
            <a:endParaRPr lang="en-US" sz="2000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4126524" y="2526091"/>
            <a:ext cx="4343400" cy="3905310"/>
            <a:chOff x="4267200" y="2343090"/>
            <a:chExt cx="4343400" cy="3905310"/>
          </a:xfrm>
        </p:grpSpPr>
        <p:sp>
          <p:nvSpPr>
            <p:cNvPr id="8" name="CasellaDiTesto 7"/>
            <p:cNvSpPr txBox="1"/>
            <p:nvPr/>
          </p:nvSpPr>
          <p:spPr>
            <a:xfrm>
              <a:off x="4267200" y="234309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err="1">
                  <a:solidFill>
                    <a:srgbClr val="C00000"/>
                  </a:solidFill>
                  <a:sym typeface="Symbol"/>
                </a:rPr>
                <a:t>If</a:t>
              </a:r>
              <a:r>
                <a:rPr lang="it-IT" sz="2000" b="1" dirty="0">
                  <a:solidFill>
                    <a:srgbClr val="C00000"/>
                  </a:solidFill>
                  <a:sym typeface="Symbol"/>
                </a:rPr>
                <a:t> </a:t>
              </a:r>
              <a:r>
                <a:rPr lang="it-IT" sz="2000" b="1" baseline="-25000" dirty="0" err="1">
                  <a:solidFill>
                    <a:srgbClr val="C00000"/>
                  </a:solidFill>
                  <a:sym typeface="Symbol"/>
                </a:rPr>
                <a:t>Larmour</a:t>
              </a:r>
              <a:r>
                <a:rPr lang="it-IT" sz="2000" b="1" dirty="0">
                  <a:solidFill>
                    <a:srgbClr val="C00000"/>
                  </a:solidFill>
                  <a:sym typeface="Symbol"/>
                </a:rPr>
                <a:t> &gt;&gt; </a:t>
              </a:r>
              <a:r>
                <a:rPr lang="it-IT" sz="2000" b="1" dirty="0">
                  <a:solidFill>
                    <a:srgbClr val="C00000"/>
                  </a:solidFill>
                </a:rPr>
                <a:t>A  (VIR </a:t>
              </a:r>
              <a:r>
                <a:rPr lang="it-IT" sz="2000" b="1" dirty="0" err="1">
                  <a:solidFill>
                    <a:srgbClr val="C00000"/>
                  </a:solidFill>
                </a:rPr>
                <a:t>forbidden</a:t>
              </a:r>
              <a:r>
                <a:rPr lang="it-IT" sz="2000" b="1" dirty="0">
                  <a:solidFill>
                    <a:srgbClr val="C00000"/>
                  </a:solidFill>
                </a:rPr>
                <a:t> </a:t>
              </a:r>
              <a:r>
                <a:rPr lang="it-IT" sz="2000" b="1" dirty="0" err="1">
                  <a:solidFill>
                    <a:srgbClr val="C00000"/>
                  </a:solidFill>
                </a:rPr>
                <a:t>lines</a:t>
              </a:r>
              <a:r>
                <a:rPr lang="it-IT" sz="2000" b="1" dirty="0">
                  <a:solidFill>
                    <a:srgbClr val="C00000"/>
                  </a:solidFill>
                </a:rPr>
                <a:t>)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Croce 8"/>
            <p:cNvSpPr/>
            <p:nvPr/>
          </p:nvSpPr>
          <p:spPr bwMode="auto">
            <a:xfrm rot="2742657">
              <a:off x="5437331" y="2458920"/>
              <a:ext cx="1949309" cy="1963160"/>
            </a:xfrm>
            <a:prstGeom prst="plus">
              <a:avLst>
                <a:gd name="adj" fmla="val 47943"/>
              </a:avLst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544852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  <a:sym typeface="Symbol"/>
                </a:rPr>
                <a:t></a:t>
              </a:r>
            </a:p>
            <a:p>
              <a:r>
                <a:rPr lang="it-IT" sz="2400" b="1" dirty="0">
                  <a:solidFill>
                    <a:srgbClr val="C00000"/>
                  </a:solidFill>
                </a:rPr>
                <a:t>P</a:t>
              </a:r>
              <a:r>
                <a:rPr lang="it-IT" sz="2400" dirty="0">
                  <a:solidFill>
                    <a:srgbClr val="C00000"/>
                  </a:solidFill>
                </a:rPr>
                <a:t> </a:t>
              </a:r>
              <a:r>
                <a:rPr lang="it-IT" sz="2400" dirty="0" err="1">
                  <a:solidFill>
                    <a:srgbClr val="C00000"/>
                  </a:solidFill>
                </a:rPr>
                <a:t>is</a:t>
              </a:r>
              <a:r>
                <a:rPr lang="it-IT" sz="2400" dirty="0">
                  <a:solidFill>
                    <a:srgbClr val="C00000"/>
                  </a:solidFill>
                </a:rPr>
                <a:t> // or </a:t>
              </a:r>
              <a:r>
                <a:rPr lang="it-IT" sz="2400" dirty="0">
                  <a:solidFill>
                    <a:srgbClr val="C00000"/>
                  </a:solidFill>
                  <a:sym typeface="Symbol"/>
                </a:rPr>
                <a:t> </a:t>
              </a:r>
              <a:r>
                <a:rPr lang="it-IT" sz="2400" b="1" dirty="0">
                  <a:solidFill>
                    <a:srgbClr val="C00000"/>
                  </a:solidFill>
                  <a:sym typeface="Symbol"/>
                </a:rPr>
                <a:t>B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Croce 10"/>
            <p:cNvSpPr/>
            <p:nvPr/>
          </p:nvSpPr>
          <p:spPr bwMode="auto">
            <a:xfrm rot="2742657">
              <a:off x="5784439" y="3976284"/>
              <a:ext cx="1065963" cy="1059889"/>
            </a:xfrm>
            <a:prstGeom prst="plus">
              <a:avLst>
                <a:gd name="adj" fmla="val 47943"/>
              </a:avLst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155" y="1134549"/>
            <a:ext cx="2743200" cy="2743200"/>
          </a:xfrm>
          <a:prstGeom prst="rect">
            <a:avLst/>
          </a:prstGeom>
        </p:spPr>
      </p:pic>
      <p:sp>
        <p:nvSpPr>
          <p:cNvPr id="17" name="CasellaDiTesto 4"/>
          <p:cNvSpPr txBox="1"/>
          <p:nvPr/>
        </p:nvSpPr>
        <p:spPr>
          <a:xfrm>
            <a:off x="7654531" y="5730003"/>
            <a:ext cx="4479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 </a:t>
            </a:r>
            <a:r>
              <a:rPr lang="it-IT" sz="2000" baseline="-25000" dirty="0" err="1"/>
              <a:t>FeXIII</a:t>
            </a:r>
            <a:r>
              <a:rPr lang="it-IT" sz="2000" baseline="-25000" dirty="0"/>
              <a:t> </a:t>
            </a:r>
            <a:r>
              <a:rPr lang="it-IT" sz="2000" dirty="0"/>
              <a:t>= 14 Hz </a:t>
            </a:r>
            <a:r>
              <a:rPr lang="it-IT" sz="2000" dirty="0">
                <a:sym typeface="Symbol"/>
              </a:rPr>
              <a:t> </a:t>
            </a:r>
            <a:r>
              <a:rPr lang="it-IT" sz="2000" dirty="0" err="1">
                <a:sym typeface="Symbol"/>
              </a:rPr>
              <a:t>B</a:t>
            </a:r>
            <a:r>
              <a:rPr lang="it-IT" sz="2000" baseline="-25000" dirty="0" err="1">
                <a:sym typeface="Symbol"/>
              </a:rPr>
              <a:t>Hanle</a:t>
            </a:r>
            <a:r>
              <a:rPr lang="it-IT" sz="2000" dirty="0"/>
              <a:t> </a:t>
            </a:r>
            <a:r>
              <a:rPr lang="it-IT" sz="2000" dirty="0">
                <a:sym typeface="Symbol"/>
              </a:rPr>
              <a:t> 0.2-2 G</a:t>
            </a:r>
          </a:p>
          <a:p>
            <a:endParaRPr lang="it-IT" sz="2000" dirty="0">
              <a:sym typeface="Symbol"/>
            </a:endParaRPr>
          </a:p>
          <a:p>
            <a:r>
              <a:rPr lang="it-IT" sz="2000" dirty="0"/>
              <a:t>A </a:t>
            </a:r>
            <a:r>
              <a:rPr lang="it-IT" sz="2000" baseline="-25000" dirty="0" err="1"/>
              <a:t>FeXIII</a:t>
            </a:r>
            <a:r>
              <a:rPr lang="it-IT" sz="2000" baseline="-25000" dirty="0"/>
              <a:t> </a:t>
            </a:r>
            <a:r>
              <a:rPr lang="it-IT" sz="2000" dirty="0"/>
              <a:t>&lt;&lt;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B</a:t>
            </a:r>
            <a:r>
              <a:rPr lang="it-IT" sz="2000" baseline="-25000" dirty="0" err="1">
                <a:sym typeface="Symbol"/>
              </a:rPr>
              <a:t>corona</a:t>
            </a:r>
            <a:r>
              <a:rPr lang="it-IT" sz="2000" dirty="0"/>
              <a:t> </a:t>
            </a:r>
            <a:r>
              <a:rPr lang="it-IT" sz="2000" dirty="0">
                <a:sym typeface="Symbol"/>
              </a:rPr>
              <a:t>(“</a:t>
            </a:r>
            <a:r>
              <a:rPr lang="it-IT" sz="2000" dirty="0" err="1">
                <a:sym typeface="Symbol"/>
              </a:rPr>
              <a:t>saturated</a:t>
            </a:r>
            <a:r>
              <a:rPr lang="it-IT" sz="2000" dirty="0">
                <a:sym typeface="Symbol"/>
              </a:rPr>
              <a:t>” </a:t>
            </a:r>
            <a:r>
              <a:rPr lang="it-IT" sz="2000" dirty="0" err="1">
                <a:sym typeface="Symbol"/>
              </a:rPr>
              <a:t>Hanle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effect</a:t>
            </a:r>
            <a:r>
              <a:rPr lang="it-IT" sz="2000" dirty="0">
                <a:sym typeface="Symbol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1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5124E8-B575-45B9-9D8F-DBDAF0FA334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6523" y="506760"/>
            <a:ext cx="6236677" cy="194421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HAO 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LC 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Lyot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fiter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Polarimeter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FeXIII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1047.4 nm «</a:t>
            </a:r>
            <a:r>
              <a:rPr lang="it-IT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forbidden</a:t>
            </a:r>
            <a:r>
              <a:rPr lang="it-IT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line»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Silvano Fineschi\Documenti\SOLAR\GROUND\CoMP\2007_Science_Tomczyk_fig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670" y="0"/>
            <a:ext cx="5425427" cy="7069693"/>
          </a:xfrm>
          <a:prstGeom prst="rect">
            <a:avLst/>
          </a:prstGeom>
          <a:noFill/>
        </p:spPr>
      </p:pic>
      <p:sp>
        <p:nvSpPr>
          <p:cNvPr id="10" name="Rettangolo 12"/>
          <p:cNvSpPr/>
          <p:nvPr/>
        </p:nvSpPr>
        <p:spPr>
          <a:xfrm>
            <a:off x="1328229" y="6287875"/>
            <a:ext cx="4836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S. </a:t>
            </a:r>
            <a:r>
              <a:rPr lang="en-US" sz="2000" b="1" dirty="0" err="1" smtClean="0"/>
              <a:t>Tomczyk</a:t>
            </a:r>
            <a:r>
              <a:rPr lang="en-US" sz="2000" b="1" dirty="0" smtClean="0"/>
              <a:t>, </a:t>
            </a:r>
            <a:r>
              <a:rPr lang="en-US" sz="2000" b="1" i="1" dirty="0" smtClean="0"/>
              <a:t>et al. Science 317, 1192 (2007);</a:t>
            </a:r>
            <a:endParaRPr lang="en-US" sz="2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64" y="2250921"/>
            <a:ext cx="5784606" cy="3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2"/>
            <a:ext cx="9109075" cy="6834188"/>
          </a:xfrm>
          <a:prstGeom prst="rect">
            <a:avLst/>
          </a:prstGeom>
          <a:noFill/>
        </p:spPr>
      </p:pic>
      <p:pic>
        <p:nvPicPr>
          <p:cNvPr id="3" name="Picture 1" descr="Figure 15 - LC in Lyot Stac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6765" y="2325418"/>
            <a:ext cx="7037171" cy="43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Silvano Fineschi\Documenti\MEETINGS\12BOULDER\scatt_r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63240" y="-594361"/>
            <a:ext cx="6044794" cy="8555126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it-IT" sz="4000" b="1" dirty="0" err="1">
                <a:solidFill>
                  <a:srgbClr val="C00000"/>
                </a:solidFill>
              </a:rPr>
              <a:t>Resonance-scattering</a:t>
            </a:r>
            <a:r>
              <a:rPr lang="it-IT" sz="4000" b="1" dirty="0">
                <a:solidFill>
                  <a:srgbClr val="C00000"/>
                </a:solidFill>
              </a:rPr>
              <a:t> </a:t>
            </a:r>
            <a:r>
              <a:rPr lang="it-IT" sz="4000" b="1" dirty="0" err="1">
                <a:solidFill>
                  <a:srgbClr val="C00000"/>
                </a:solidFill>
              </a:rPr>
              <a:t>Polarization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ilvano Fineschi\Documenti\MEETINGS\12BOULDER\scatt_T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255166" y="-868303"/>
            <a:ext cx="6044794" cy="8555126"/>
          </a:xfrm>
          <a:prstGeom prst="rect">
            <a:avLst/>
          </a:prstGeom>
          <a:noFill/>
        </p:spPr>
      </p:pic>
      <p:pic>
        <p:nvPicPr>
          <p:cNvPr id="6" name="pol_spir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5889" y="1957754"/>
            <a:ext cx="4473426" cy="25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813206"/>
            <a:ext cx="8555126" cy="6044794"/>
            <a:chOff x="304800" y="381000"/>
            <a:chExt cx="8555126" cy="6044794"/>
          </a:xfrm>
        </p:grpSpPr>
        <p:pic>
          <p:nvPicPr>
            <p:cNvPr id="44034" name="Picture 2" descr="C:\Documents and Settings\Silvano Fineschi\Documenti\MEETINGS\12BOULDER\scatt_no_rad.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5400000">
              <a:off x="1559966" y="-874166"/>
              <a:ext cx="6044794" cy="8555126"/>
            </a:xfrm>
            <a:prstGeom prst="rect">
              <a:avLst/>
            </a:prstGeom>
            <a:noFill/>
          </p:spPr>
        </p:pic>
        <p:pic>
          <p:nvPicPr>
            <p:cNvPr id="44038" name="Picture 6" descr="C:\Documents and Settings\Silvano Fineschi\Documenti\MEETINGS\12BOULDER\gauss_gr_T_crop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285985">
              <a:off x="5083676" y="2105091"/>
              <a:ext cx="2058294" cy="1386120"/>
            </a:xfrm>
            <a:prstGeom prst="rect">
              <a:avLst/>
            </a:prstGeom>
            <a:noFill/>
          </p:spPr>
        </p:pic>
      </p:grpSp>
      <p:sp>
        <p:nvSpPr>
          <p:cNvPr id="6" name="CasellaDiTesto 5"/>
          <p:cNvSpPr txBox="1"/>
          <p:nvPr/>
        </p:nvSpPr>
        <p:spPr>
          <a:xfrm>
            <a:off x="1600201" y="6381690"/>
            <a:ext cx="3599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Fineschi</a:t>
            </a:r>
            <a:r>
              <a:rPr lang="it-IT" sz="2000" dirty="0"/>
              <a:t>, ASP </a:t>
            </a:r>
            <a:r>
              <a:rPr lang="it-IT" sz="2000" dirty="0" err="1"/>
              <a:t>Conf</a:t>
            </a:r>
            <a:r>
              <a:rPr lang="it-IT" sz="2000" dirty="0"/>
              <a:t>. </a:t>
            </a:r>
            <a:r>
              <a:rPr lang="it-IT" sz="2000" dirty="0" err="1"/>
              <a:t>Series</a:t>
            </a:r>
            <a:r>
              <a:rPr lang="it-IT" sz="2000" dirty="0"/>
              <a:t>, 2001</a:t>
            </a:r>
            <a:endParaRPr lang="en-US" sz="2000" dirty="0"/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1524000" y="-76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Anisotropic</a:t>
            </a:r>
            <a:r>
              <a:rPr lang="it-IT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Super-radial</a:t>
            </a:r>
            <a:r>
              <a:rPr lang="it-IT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Doppler-dimming</a:t>
            </a:r>
            <a:r>
              <a:rPr lang="it-IT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effect</a:t>
            </a:r>
            <a:endParaRPr lang="en-US" sz="40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joke_ovi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3794" y="2096086"/>
            <a:ext cx="4665785" cy="3732628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76748" y="5934892"/>
            <a:ext cx="51635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/>
              <a:t>OVI  103.7 </a:t>
            </a:r>
            <a:r>
              <a:rPr lang="it-IT" sz="1400" dirty="0" err="1"/>
              <a:t>nm</a:t>
            </a:r>
            <a:r>
              <a:rPr lang="it-IT" sz="1400" dirty="0"/>
              <a:t> </a:t>
            </a:r>
            <a:r>
              <a:rPr lang="it-IT" sz="1400" dirty="0" err="1"/>
              <a:t>Doppler-dimming</a:t>
            </a:r>
            <a:r>
              <a:rPr lang="it-IT" sz="1400" dirty="0"/>
              <a:t>; CII </a:t>
            </a:r>
            <a:r>
              <a:rPr lang="it-IT" sz="1400" dirty="0" err="1"/>
              <a:t>pumping</a:t>
            </a:r>
            <a:r>
              <a:rPr lang="it-IT" sz="1400" dirty="0"/>
              <a:t> (S. Giordano </a:t>
            </a:r>
            <a:r>
              <a:rPr lang="it-IT" sz="1400" dirty="0" err="1"/>
              <a:t>courtesy</a:t>
            </a:r>
            <a:r>
              <a:rPr lang="it-I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66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Silvano Fineschi\Documenti\MEETINGS\01CHILE\VIEW\SUMER_fov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4132" y="0"/>
            <a:ext cx="5426822" cy="4800600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5701" y="105906"/>
            <a:ext cx="4238625" cy="29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4572000" cy="1981200"/>
          </a:xfrm>
        </p:spPr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</a:rPr>
              <a:t>SUMER </a:t>
            </a:r>
            <a:r>
              <a:rPr lang="it-IT" sz="3200" b="1" dirty="0" err="1">
                <a:solidFill>
                  <a:srgbClr val="C00000"/>
                </a:solidFill>
              </a:rPr>
              <a:t>Measurement</a:t>
            </a:r>
            <a:r>
              <a:rPr lang="it-IT" sz="3200" b="1" dirty="0">
                <a:solidFill>
                  <a:srgbClr val="C00000"/>
                </a:solidFill>
              </a:rPr>
              <a:t> of </a:t>
            </a:r>
            <a:r>
              <a:rPr lang="it-IT" sz="3200" b="1" dirty="0" err="1">
                <a:solidFill>
                  <a:srgbClr val="C00000"/>
                </a:solidFill>
              </a:rPr>
              <a:t>Hanle</a:t>
            </a:r>
            <a:r>
              <a:rPr lang="it-IT" sz="3200" b="1" dirty="0">
                <a:solidFill>
                  <a:srgbClr val="C00000"/>
                </a:solidFill>
              </a:rPr>
              <a:t> and </a:t>
            </a:r>
            <a:r>
              <a:rPr lang="it-IT" sz="3200" b="1" dirty="0" smtClean="0">
                <a:solidFill>
                  <a:srgbClr val="C00000"/>
                </a:solidFill>
              </a:rPr>
              <a:t>ASD </a:t>
            </a:r>
            <a:r>
              <a:rPr lang="it-IT" sz="3200" b="1" dirty="0" err="1">
                <a:solidFill>
                  <a:srgbClr val="C00000"/>
                </a:solidFill>
              </a:rPr>
              <a:t>effects</a:t>
            </a:r>
            <a:r>
              <a:rPr lang="it-IT" sz="3200" b="1" dirty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81200" y="2057400"/>
            <a:ext cx="25460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P=</a:t>
            </a:r>
            <a:r>
              <a:rPr lang="it-IT" b="1" dirty="0"/>
              <a:t>(9</a:t>
            </a:r>
            <a:r>
              <a:rPr lang="it-IT" b="1" dirty="0">
                <a:sym typeface="Symbol"/>
              </a:rPr>
              <a:t>2)%; = 96</a:t>
            </a:r>
          </a:p>
          <a:p>
            <a:endParaRPr lang="it-IT" b="1" dirty="0">
              <a:sym typeface="Symbol"/>
            </a:endParaRPr>
          </a:p>
          <a:p>
            <a:r>
              <a:rPr lang="it-IT" b="1" dirty="0" err="1">
                <a:sym typeface="Symbol"/>
              </a:rPr>
              <a:t>Helioctr</a:t>
            </a:r>
            <a:r>
              <a:rPr lang="it-IT" b="1" dirty="0">
                <a:sym typeface="Symbol"/>
              </a:rPr>
              <a:t>. </a:t>
            </a:r>
            <a:r>
              <a:rPr lang="it-IT" b="1" dirty="0" err="1">
                <a:sym typeface="Symbol"/>
              </a:rPr>
              <a:t>Dist</a:t>
            </a:r>
            <a:r>
              <a:rPr lang="it-IT" b="1" dirty="0">
                <a:sym typeface="Symbol"/>
              </a:rPr>
              <a:t>. = 1.3 R</a:t>
            </a:r>
          </a:p>
          <a:p>
            <a:r>
              <a:rPr lang="it-IT" b="1" dirty="0">
                <a:sym typeface="Symbol"/>
              </a:rPr>
              <a:t>Wind </a:t>
            </a:r>
            <a:r>
              <a:rPr lang="it-IT" b="1" dirty="0" err="1">
                <a:sym typeface="Symbol"/>
              </a:rPr>
              <a:t>speed</a:t>
            </a:r>
            <a:r>
              <a:rPr lang="it-IT" b="1" dirty="0">
                <a:sym typeface="Symbol"/>
              </a:rPr>
              <a:t> w  40 km/s</a:t>
            </a:r>
          </a:p>
          <a:p>
            <a:endParaRPr lang="it-IT" sz="2000" dirty="0">
              <a:sym typeface="Symbol"/>
            </a:endParaRPr>
          </a:p>
          <a:p>
            <a:r>
              <a:rPr lang="it-IT" sz="2000" dirty="0">
                <a:sym typeface="Symbol"/>
              </a:rPr>
              <a:t>(</a:t>
            </a:r>
            <a:r>
              <a:rPr lang="it-IT" sz="2000" dirty="0" err="1">
                <a:sym typeface="Symbol"/>
              </a:rPr>
              <a:t>Rauoafi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A&amp;A</a:t>
            </a:r>
            <a:r>
              <a:rPr lang="it-IT" sz="2000" dirty="0">
                <a:sym typeface="Symbol"/>
              </a:rPr>
              <a:t> 1999)</a:t>
            </a:r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76400" y="4595393"/>
            <a:ext cx="605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Hanle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b="1" dirty="0"/>
              <a:t>: 		   B &gt; 10 G; </a:t>
            </a:r>
            <a:r>
              <a:rPr lang="it-IT" b="1" dirty="0">
                <a:sym typeface="Symbol"/>
              </a:rPr>
              <a:t></a:t>
            </a:r>
            <a:r>
              <a:rPr lang="it-IT" b="1" baseline="-25000" dirty="0">
                <a:sym typeface="Symbol"/>
              </a:rPr>
              <a:t>B</a:t>
            </a:r>
            <a:r>
              <a:rPr lang="it-IT" b="1" dirty="0">
                <a:sym typeface="Symbol"/>
              </a:rPr>
              <a:t> &lt; 10; w &gt; 50 km/s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76400" y="5179729"/>
            <a:ext cx="585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SR Doppler-</a:t>
            </a:r>
            <a:r>
              <a:rPr lang="it-IT" b="1" dirty="0" err="1"/>
              <a:t>dim</a:t>
            </a:r>
            <a:r>
              <a:rPr lang="it-IT" b="1" dirty="0"/>
              <a:t>.: 	    </a:t>
            </a:r>
            <a:r>
              <a:rPr lang="it-IT" b="1" dirty="0" smtClean="0"/>
              <a:t>                B </a:t>
            </a:r>
            <a:r>
              <a:rPr lang="it-IT" b="1" dirty="0"/>
              <a:t>&lt; 3 G; </a:t>
            </a:r>
            <a:r>
              <a:rPr lang="it-IT" b="1" dirty="0">
                <a:sym typeface="Symbol"/>
              </a:rPr>
              <a:t></a:t>
            </a:r>
            <a:r>
              <a:rPr lang="it-IT" b="1" baseline="-25000" dirty="0">
                <a:sym typeface="Symbol"/>
              </a:rPr>
              <a:t>B</a:t>
            </a:r>
            <a:r>
              <a:rPr lang="it-IT" b="1" dirty="0">
                <a:sym typeface="Symbol"/>
              </a:rPr>
              <a:t> &gt; 30; w &gt; 50 km/s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02642" y="5763217"/>
            <a:ext cx="59786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Anisotr</a:t>
            </a:r>
            <a:r>
              <a:rPr lang="it-IT" b="1" dirty="0"/>
              <a:t>. SR Doppler-</a:t>
            </a:r>
            <a:r>
              <a:rPr lang="it-IT" b="1" dirty="0" err="1"/>
              <a:t>dim</a:t>
            </a:r>
            <a:r>
              <a:rPr lang="it-IT" b="1" dirty="0" smtClean="0"/>
              <a:t>.:         </a:t>
            </a:r>
            <a:r>
              <a:rPr lang="it-IT" b="1" dirty="0"/>
              <a:t>B &lt;&lt;1 G; </a:t>
            </a:r>
            <a:r>
              <a:rPr lang="it-IT" b="1" dirty="0">
                <a:sym typeface="Symbol"/>
              </a:rPr>
              <a:t></a:t>
            </a:r>
            <a:r>
              <a:rPr lang="it-IT" b="1" baseline="-25000" dirty="0">
                <a:sym typeface="Symbol"/>
              </a:rPr>
              <a:t>B</a:t>
            </a:r>
            <a:r>
              <a:rPr lang="it-IT" b="1" dirty="0">
                <a:sym typeface="Symbol"/>
              </a:rPr>
              <a:t>  20; w  40 km/s</a:t>
            </a:r>
          </a:p>
          <a:p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(</a:t>
            </a:r>
            <a:r>
              <a:rPr lang="it-IT" sz="2000" dirty="0">
                <a:sym typeface="Symbol"/>
              </a:rPr>
              <a:t>Fineschi ASP </a:t>
            </a:r>
            <a:r>
              <a:rPr lang="it-IT" sz="2000" dirty="0" err="1">
                <a:sym typeface="Symbol"/>
              </a:rPr>
              <a:t>Conf</a:t>
            </a:r>
            <a:r>
              <a:rPr lang="it-IT" sz="2000" dirty="0">
                <a:sym typeface="Symbol"/>
              </a:rPr>
              <a:t>. Series 2001</a:t>
            </a:r>
            <a:r>
              <a:rPr lang="it-IT" sz="2000" dirty="0" smtClean="0">
                <a:sym typeface="Symbol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5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1" y="1524001"/>
            <a:ext cx="38957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336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 err="1">
                <a:solidFill>
                  <a:srgbClr val="C00000"/>
                </a:solidFill>
              </a:rPr>
              <a:t>SolmeX</a:t>
            </a:r>
            <a:r>
              <a:rPr lang="it-IT" sz="4000" b="1" dirty="0">
                <a:solidFill>
                  <a:srgbClr val="C00000"/>
                </a:solidFill>
              </a:rPr>
              <a:t> – COMPASS </a:t>
            </a:r>
            <a:br>
              <a:rPr lang="it-IT" sz="4000" b="1" dirty="0">
                <a:solidFill>
                  <a:srgbClr val="C00000"/>
                </a:solidFill>
              </a:rPr>
            </a:br>
            <a:r>
              <a:rPr lang="it-IT" sz="4000" b="1" dirty="0">
                <a:solidFill>
                  <a:srgbClr val="C00000"/>
                </a:solidFill>
              </a:rPr>
              <a:t>(ESA </a:t>
            </a:r>
            <a:r>
              <a:rPr lang="it-IT" sz="4000" b="1" dirty="0" err="1">
                <a:solidFill>
                  <a:srgbClr val="C00000"/>
                </a:solidFill>
              </a:rPr>
              <a:t>M-mission</a:t>
            </a:r>
            <a:r>
              <a:rPr lang="it-IT" sz="4000" b="1" dirty="0">
                <a:solidFill>
                  <a:srgbClr val="C00000"/>
                </a:solidFill>
              </a:rPr>
              <a:t>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940" y="1447801"/>
            <a:ext cx="540686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477001" y="6019800"/>
            <a:ext cx="414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Peter, </a:t>
            </a:r>
            <a:r>
              <a:rPr lang="it-IT" sz="2000" dirty="0" smtClean="0"/>
              <a:t>Fineschi et </a:t>
            </a:r>
            <a:r>
              <a:rPr lang="it-IT" sz="2000" dirty="0"/>
              <a:t>al. </a:t>
            </a:r>
            <a:r>
              <a:rPr lang="it-IT" sz="2000" dirty="0" err="1"/>
              <a:t>Exp</a:t>
            </a:r>
            <a:r>
              <a:rPr lang="it-IT" sz="2000" dirty="0"/>
              <a:t>. </a:t>
            </a:r>
            <a:r>
              <a:rPr lang="it-IT" sz="2000" dirty="0" err="1"/>
              <a:t>Astron</a:t>
            </a:r>
            <a:r>
              <a:rPr lang="it-IT" sz="2000" dirty="0"/>
              <a:t>. 2011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3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8458200" cy="1143000"/>
          </a:xfrm>
        </p:spPr>
        <p:txBody>
          <a:bodyPr/>
          <a:lstStyle/>
          <a:p>
            <a:r>
              <a:rPr lang="it-IT" sz="3600" b="1" dirty="0" err="1">
                <a:solidFill>
                  <a:srgbClr val="C00000"/>
                </a:solidFill>
              </a:rPr>
              <a:t>Coronal</a:t>
            </a:r>
            <a:r>
              <a:rPr lang="it-IT" sz="3600" b="1" dirty="0">
                <a:solidFill>
                  <a:srgbClr val="C00000"/>
                </a:solidFill>
              </a:rPr>
              <a:t> UV </a:t>
            </a:r>
            <a:r>
              <a:rPr lang="it-IT" sz="3600" b="1" dirty="0" err="1">
                <a:solidFill>
                  <a:srgbClr val="C00000"/>
                </a:solidFill>
              </a:rPr>
              <a:t>Spectro-Polarimeter</a:t>
            </a:r>
            <a:r>
              <a:rPr lang="it-IT" sz="3600" b="1" dirty="0">
                <a:solidFill>
                  <a:srgbClr val="C00000"/>
                </a:solidFill>
              </a:rPr>
              <a:t> (CUPS)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066800"/>
            <a:ext cx="7658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3886200"/>
            <a:ext cx="5029200" cy="28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6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Solar </a:t>
            </a:r>
            <a:r>
              <a:rPr lang="it-IT" dirty="0" err="1" smtClean="0"/>
              <a:t>Magnetic</a:t>
            </a:r>
            <a:r>
              <a:rPr lang="it-IT" dirty="0" smtClean="0"/>
              <a:t> Field: </a:t>
            </a:r>
            <a:br>
              <a:rPr lang="it-IT" dirty="0" smtClean="0"/>
            </a:br>
            <a:r>
              <a:rPr lang="it-IT" dirty="0" err="1" smtClean="0"/>
              <a:t>Powering</a:t>
            </a:r>
            <a:r>
              <a:rPr lang="it-IT" dirty="0" smtClean="0"/>
              <a:t> the </a:t>
            </a:r>
            <a:r>
              <a:rPr lang="it-IT" dirty="0" err="1" smtClean="0"/>
              <a:t>Sun’s</a:t>
            </a:r>
            <a:r>
              <a:rPr lang="it-IT" dirty="0" smtClean="0"/>
              <a:t> </a:t>
            </a:r>
            <a:r>
              <a:rPr lang="it-IT" dirty="0" err="1" smtClean="0"/>
              <a:t>atmosphere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2646" y="1781905"/>
            <a:ext cx="10662139" cy="4781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reconnection</a:t>
            </a:r>
            <a:r>
              <a:rPr lang="it-IT" dirty="0" smtClean="0"/>
              <a:t> </a:t>
            </a:r>
            <a:r>
              <a:rPr lang="it-IT" dirty="0" err="1" smtClean="0"/>
              <a:t>powers</a:t>
            </a:r>
            <a:r>
              <a:rPr lang="it-IT" dirty="0" smtClean="0"/>
              <a:t> solar </a:t>
            </a:r>
            <a:r>
              <a:rPr lang="it-IT" dirty="0" err="1" smtClean="0"/>
              <a:t>flares</a:t>
            </a:r>
            <a:r>
              <a:rPr lang="it-IT" dirty="0" smtClean="0"/>
              <a:t> and </a:t>
            </a:r>
            <a:r>
              <a:rPr lang="it-IT" dirty="0" err="1" smtClean="0"/>
              <a:t>Coronal</a:t>
            </a:r>
            <a:r>
              <a:rPr lang="it-IT" dirty="0" smtClean="0"/>
              <a:t> Mass </a:t>
            </a:r>
            <a:r>
              <a:rPr lang="it-IT" dirty="0" err="1" smtClean="0"/>
              <a:t>Ejections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waves</a:t>
            </a:r>
            <a:r>
              <a:rPr lang="it-IT" dirty="0" smtClean="0"/>
              <a:t> (</a:t>
            </a:r>
            <a:r>
              <a:rPr lang="it-IT" dirty="0" err="1" smtClean="0"/>
              <a:t>Alfven</a:t>
            </a:r>
            <a:r>
              <a:rPr lang="it-IT" dirty="0" smtClean="0"/>
              <a:t>, </a:t>
            </a:r>
            <a:r>
              <a:rPr lang="it-IT" dirty="0" err="1" smtClean="0"/>
              <a:t>acoustic</a:t>
            </a:r>
            <a:r>
              <a:rPr lang="it-IT" dirty="0" smtClean="0"/>
              <a:t>)/</a:t>
            </a:r>
            <a:r>
              <a:rPr lang="it-IT" dirty="0" err="1" smtClean="0"/>
              <a:t>reconnection</a:t>
            </a:r>
            <a:r>
              <a:rPr lang="it-IT" dirty="0" smtClean="0"/>
              <a:t> (</a:t>
            </a:r>
            <a:r>
              <a:rPr lang="it-IT" dirty="0" err="1" smtClean="0"/>
              <a:t>nanoflares</a:t>
            </a:r>
            <a:r>
              <a:rPr lang="it-IT" dirty="0" smtClean="0"/>
              <a:t>) (TBD) </a:t>
            </a:r>
            <a:r>
              <a:rPr lang="it-IT" dirty="0" err="1" smtClean="0"/>
              <a:t>power</a:t>
            </a:r>
            <a:r>
              <a:rPr lang="it-IT" dirty="0" smtClean="0"/>
              <a:t> the solar </a:t>
            </a:r>
            <a:r>
              <a:rPr lang="it-IT" dirty="0" err="1" smtClean="0"/>
              <a:t>wind</a:t>
            </a:r>
            <a:endParaRPr lang="en-GB" dirty="0"/>
          </a:p>
        </p:txBody>
      </p:sp>
      <p:sp>
        <p:nvSpPr>
          <p:cNvPr id="8" name="5-Point Star 7">
            <a:hlinkClick r:id="rId2" action="ppaction://program"/>
          </p:cNvPr>
          <p:cNvSpPr/>
          <p:nvPr/>
        </p:nvSpPr>
        <p:spPr>
          <a:xfrm>
            <a:off x="287215" y="255000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>
            <a:hlinkClick r:id="rId3" action="ppaction://program"/>
          </p:cNvPr>
          <p:cNvSpPr/>
          <p:nvPr/>
        </p:nvSpPr>
        <p:spPr>
          <a:xfrm>
            <a:off x="287215" y="4085726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242504"/>
            <a:ext cx="8153400" cy="35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096001" y="6096001"/>
            <a:ext cx="313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Moses, </a:t>
            </a:r>
            <a:r>
              <a:rPr lang="it-IT" sz="2400" dirty="0" err="1"/>
              <a:t>et</a:t>
            </a:r>
            <a:r>
              <a:rPr lang="it-IT" sz="2400" dirty="0"/>
              <a:t> al. SPIE 2011</a:t>
            </a:r>
            <a:endParaRPr lang="en-US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28800" y="76200"/>
            <a:ext cx="8458200" cy="762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Non-Formation</a:t>
            </a:r>
            <a:r>
              <a:rPr lang="it-IT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Flying CUPS</a:t>
            </a:r>
            <a:endParaRPr lang="en-US" sz="36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01823" y="990601"/>
            <a:ext cx="299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Telescope</a:t>
            </a:r>
            <a:r>
              <a:rPr lang="it-IT" dirty="0"/>
              <a:t> </a:t>
            </a:r>
            <a:r>
              <a:rPr lang="it-IT" dirty="0" err="1"/>
              <a:t>externally</a:t>
            </a:r>
            <a:r>
              <a:rPr lang="it-IT" dirty="0"/>
              <a:t> </a:t>
            </a:r>
            <a:r>
              <a:rPr lang="it-IT" dirty="0" err="1"/>
              <a:t>occulted</a:t>
            </a:r>
            <a:r>
              <a:rPr lang="it-IT" dirty="0"/>
              <a:t> </a:t>
            </a:r>
          </a:p>
          <a:p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multi-stacked</a:t>
            </a:r>
            <a:r>
              <a:rPr lang="it-IT" dirty="0"/>
              <a:t> </a:t>
            </a:r>
            <a:r>
              <a:rPr lang="it-IT" dirty="0" err="1"/>
              <a:t>apertures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Beta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1550" y="0"/>
            <a:ext cx="87312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276600" y="23622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677400" y="23002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1.05 Ro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276600" y="12192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86400" y="381001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10 Ro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880600" y="1143000"/>
            <a:ext cx="603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2 Ro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276600" y="38862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047164" y="3657600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Geneva" pitchFamily="34" charset="0"/>
              </a:rPr>
              <a:t>Temp. minimum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52600" y="59436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Probing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Coronal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Magnetism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with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Space</a:t>
            </a:r>
            <a:r>
              <a:rPr lang="it-IT" sz="2400" b="1" dirty="0">
                <a:solidFill>
                  <a:srgbClr val="C00000"/>
                </a:solidFill>
              </a:rPr>
              <a:t> EUV/UV/VIR </a:t>
            </a:r>
            <a:r>
              <a:rPr lang="it-IT" sz="2400" b="1" dirty="0" err="1">
                <a:solidFill>
                  <a:srgbClr val="C00000"/>
                </a:solidFill>
              </a:rPr>
              <a:t>Polarimetry</a:t>
            </a:r>
            <a:r>
              <a:rPr lang="it-IT" sz="2400" b="1" dirty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268663" y="4262438"/>
            <a:ext cx="7399338" cy="190500"/>
          </a:xfrm>
          <a:prstGeom prst="rect">
            <a:avLst/>
          </a:prstGeom>
          <a:solidFill>
            <a:srgbClr val="CC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352801" y="4419600"/>
            <a:ext cx="1514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b="1" dirty="0" err="1">
                <a:solidFill>
                  <a:srgbClr val="CC0000"/>
                </a:solidFill>
              </a:rPr>
              <a:t>Photospheric</a:t>
            </a:r>
            <a:r>
              <a:rPr lang="en-US" sz="1600" b="1" dirty="0">
                <a:solidFill>
                  <a:srgbClr val="CC0000"/>
                </a:solidFill>
              </a:rPr>
              <a:t> VIR lines </a:t>
            </a:r>
          </a:p>
        </p:txBody>
      </p:sp>
      <p:grpSp>
        <p:nvGrpSpPr>
          <p:cNvPr id="3" name="Gruppo 31"/>
          <p:cNvGrpSpPr/>
          <p:nvPr/>
        </p:nvGrpSpPr>
        <p:grpSpPr>
          <a:xfrm>
            <a:off x="1676400" y="3124200"/>
            <a:ext cx="8991600" cy="381000"/>
            <a:chOff x="152400" y="3124200"/>
            <a:chExt cx="8991600" cy="381000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1717675" y="3262313"/>
              <a:ext cx="7426325" cy="166688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b="1" dirty="0">
                  <a:solidFill>
                    <a:srgbClr val="339966"/>
                  </a:solidFill>
                </a:rPr>
                <a:t>CIV         150 nm</a:t>
              </a:r>
            </a:p>
          </p:txBody>
        </p:sp>
      </p:grpSp>
      <p:grpSp>
        <p:nvGrpSpPr>
          <p:cNvPr id="4" name="Gruppo 30"/>
          <p:cNvGrpSpPr/>
          <p:nvPr/>
        </p:nvGrpSpPr>
        <p:grpSpPr>
          <a:xfrm>
            <a:off x="1676401" y="3429000"/>
            <a:ext cx="8991601" cy="533400"/>
            <a:chOff x="152400" y="3429000"/>
            <a:chExt cx="8991601" cy="533400"/>
          </a:xfrm>
        </p:grpSpPr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1744663" y="3429000"/>
              <a:ext cx="7399338" cy="228600"/>
            </a:xfrm>
            <a:prstGeom prst="rect">
              <a:avLst/>
            </a:prstGeom>
            <a:solidFill>
              <a:srgbClr val="CC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CCC00"/>
                </a:solidFill>
              </a:endParaRP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152400" y="3429000"/>
              <a:ext cx="1514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 b="1" dirty="0" err="1">
                  <a:solidFill>
                    <a:srgbClr val="CCCC00"/>
                  </a:solidFill>
                </a:rPr>
                <a:t>MgII</a:t>
              </a:r>
              <a:r>
                <a:rPr lang="en-US" sz="1600" b="1" dirty="0">
                  <a:solidFill>
                    <a:srgbClr val="CCCC00"/>
                  </a:solidFill>
                </a:rPr>
                <a:t> h &amp; k </a:t>
              </a:r>
            </a:p>
            <a:p>
              <a:r>
                <a:rPr lang="en-US" sz="1600" b="1" dirty="0">
                  <a:solidFill>
                    <a:srgbClr val="CCCC00"/>
                  </a:solidFill>
                </a:rPr>
                <a:t>280 nm </a:t>
              </a:r>
            </a:p>
          </p:txBody>
        </p:sp>
      </p:grp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276600" y="1219200"/>
            <a:ext cx="7391400" cy="1143000"/>
          </a:xfrm>
          <a:prstGeom prst="rect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600200" y="1066800"/>
            <a:ext cx="182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66FF"/>
                </a:solidFill>
              </a:rPr>
              <a:t>HI Lyman series, OVI 103.2 nm</a:t>
            </a:r>
          </a:p>
          <a:p>
            <a:r>
              <a:rPr lang="en-US" sz="1600" b="1">
                <a:solidFill>
                  <a:srgbClr val="3366FF"/>
                </a:solidFill>
              </a:rPr>
              <a:t>&amp; Fe IR lines </a:t>
            </a:r>
          </a:p>
        </p:txBody>
      </p:sp>
      <p:grpSp>
        <p:nvGrpSpPr>
          <p:cNvPr id="5" name="Gruppo 28"/>
          <p:cNvGrpSpPr/>
          <p:nvPr/>
        </p:nvGrpSpPr>
        <p:grpSpPr>
          <a:xfrm>
            <a:off x="1685925" y="3886200"/>
            <a:ext cx="8982076" cy="533400"/>
            <a:chOff x="161925" y="3886200"/>
            <a:chExt cx="8982076" cy="533400"/>
          </a:xfrm>
        </p:grpSpPr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744663" y="3886200"/>
              <a:ext cx="7399338" cy="228600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61925" y="3886200"/>
              <a:ext cx="17430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it-IT" sz="1600" b="1" dirty="0">
                  <a:solidFill>
                    <a:srgbClr val="FF9900"/>
                  </a:solidFill>
                </a:rPr>
                <a:t>HI </a:t>
              </a:r>
              <a:r>
                <a:rPr lang="it-IT" sz="1600" b="1" dirty="0" err="1">
                  <a:solidFill>
                    <a:srgbClr val="FF9900"/>
                  </a:solidFill>
                </a:rPr>
                <a:t>Ly-</a:t>
              </a:r>
              <a:r>
                <a:rPr lang="it-IT" sz="1600" b="1" dirty="0">
                  <a:solidFill>
                    <a:srgbClr val="FF9900"/>
                  </a:solidFill>
                  <a:sym typeface="Symbol"/>
                </a:rPr>
                <a:t> 122 </a:t>
              </a:r>
              <a:r>
                <a:rPr lang="it-IT" sz="1600" b="1" dirty="0" err="1">
                  <a:solidFill>
                    <a:srgbClr val="FF9900"/>
                  </a:solidFill>
                  <a:sym typeface="Symbol"/>
                </a:rPr>
                <a:t>nm</a:t>
              </a:r>
              <a:endParaRPr lang="en-US" sz="1600" b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276600" y="914400"/>
            <a:ext cx="7391400" cy="304800"/>
          </a:xfrm>
          <a:prstGeom prst="rect">
            <a:avLst/>
          </a:prstGeom>
          <a:solidFill>
            <a:srgbClr val="3333FF">
              <a:alpha val="4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uppo 37"/>
          <p:cNvGrpSpPr/>
          <p:nvPr/>
        </p:nvGrpSpPr>
        <p:grpSpPr>
          <a:xfrm>
            <a:off x="1524000" y="2724090"/>
            <a:ext cx="1676400" cy="1238310"/>
            <a:chOff x="0" y="2724090"/>
            <a:chExt cx="1676400" cy="1238310"/>
          </a:xfrm>
          <a:solidFill>
            <a:srgbClr val="00B050">
              <a:alpha val="10000"/>
            </a:srgbClr>
          </a:solidFill>
        </p:grpSpPr>
        <p:sp>
          <p:nvSpPr>
            <p:cNvPr id="29" name="CasellaDiTesto 28"/>
            <p:cNvSpPr txBox="1"/>
            <p:nvPr/>
          </p:nvSpPr>
          <p:spPr>
            <a:xfrm>
              <a:off x="0" y="2724090"/>
              <a:ext cx="76655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5">
                      <a:lumMod val="50000"/>
                    </a:schemeClr>
                  </a:solidFill>
                </a:rPr>
                <a:t>SUMI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0" y="3124200"/>
              <a:ext cx="1676400" cy="838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1524000" y="3962400"/>
            <a:ext cx="1828800" cy="704910"/>
            <a:chOff x="0" y="3962400"/>
            <a:chExt cx="1828800" cy="704910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0" y="4267200"/>
              <a:ext cx="1219200" cy="40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C000"/>
                  </a:solidFill>
                </a:rPr>
                <a:t>  CLASP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 bwMode="auto">
            <a:xfrm>
              <a:off x="0" y="3962400"/>
              <a:ext cx="1828800" cy="3048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1524000" y="609600"/>
            <a:ext cx="1676400" cy="1238310"/>
            <a:chOff x="0" y="2724090"/>
            <a:chExt cx="1676400" cy="1238310"/>
          </a:xfrm>
          <a:solidFill>
            <a:srgbClr val="0070C0">
              <a:alpha val="10000"/>
            </a:srgbClr>
          </a:solidFill>
        </p:grpSpPr>
        <p:sp>
          <p:nvSpPr>
            <p:cNvPr id="40" name="CasellaDiTesto 39"/>
            <p:cNvSpPr txBox="1"/>
            <p:nvPr/>
          </p:nvSpPr>
          <p:spPr>
            <a:xfrm>
              <a:off x="0" y="2724090"/>
              <a:ext cx="98616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/>
                <a:t>SolmeX</a:t>
              </a:r>
              <a:endParaRPr lang="en-US" sz="2000" b="1" dirty="0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0" y="3124200"/>
              <a:ext cx="1676400" cy="838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6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0"/>
            <a:ext cx="7462838" cy="4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35" y="1790263"/>
            <a:ext cx="10530567" cy="49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71" y="90311"/>
            <a:ext cx="10556568" cy="6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25" y="4107488"/>
            <a:ext cx="10157531" cy="1886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90" y="913244"/>
            <a:ext cx="10083555" cy="31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11" y="4596"/>
            <a:ext cx="8873067" cy="69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7" y="-29220"/>
            <a:ext cx="10809708" cy="68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31" y="105508"/>
            <a:ext cx="11676294" cy="66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774</Words>
  <Application>Microsoft Office PowerPoint</Application>
  <PresentationFormat>Widescreen</PresentationFormat>
  <Paragraphs>96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Geneva</vt:lpstr>
      <vt:lpstr>Symbol</vt:lpstr>
      <vt:lpstr>Times New Roman</vt:lpstr>
      <vt:lpstr>TimesNewRoman</vt:lpstr>
      <vt:lpstr>TimesNewRoman,Italic</vt:lpstr>
      <vt:lpstr>Office Theme</vt:lpstr>
      <vt:lpstr>The Sun</vt:lpstr>
      <vt:lpstr>The Solar Dynamo:  Powering the Sun’s magnetic field</vt:lpstr>
      <vt:lpstr>The Solar Magnetic Field:  Powering the Sun’s 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Filter-Magnetograph</vt:lpstr>
      <vt:lpstr>Solar Spectro-Polarimeter</vt:lpstr>
      <vt:lpstr>PowerPoint Presentation</vt:lpstr>
      <vt:lpstr>Hanle Effect (tutorial)</vt:lpstr>
      <vt:lpstr>Hanle effect in photospheric lines</vt:lpstr>
      <vt:lpstr>Hanle effect in chromospheric  HI Lyman- line</vt:lpstr>
      <vt:lpstr>CLASP sounding-rocket: measuring the Hanle effect in HI Lyman- </vt:lpstr>
      <vt:lpstr>PowerPoint Presentation</vt:lpstr>
      <vt:lpstr>Hanle Effect (tutorial)</vt:lpstr>
      <vt:lpstr>PowerPoint Presentation</vt:lpstr>
      <vt:lpstr>PowerPoint Presentation</vt:lpstr>
      <vt:lpstr>Resonance-scattering Polarization</vt:lpstr>
      <vt:lpstr>PowerPoint Presentation</vt:lpstr>
      <vt:lpstr>PowerPoint Presentation</vt:lpstr>
      <vt:lpstr>SUMER Measurement of Hanle and ASD effects?</vt:lpstr>
      <vt:lpstr>SolmeX – COMPASS  (ESA M-mission)</vt:lpstr>
      <vt:lpstr>Coronal UV Spectro-Polarimeter (CUPS)</vt:lpstr>
      <vt:lpstr>PowerPoint Presentation</vt:lpstr>
      <vt:lpstr>Beta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Silvano Fineschi</dc:creator>
  <cp:lastModifiedBy>Silvano Fineschi</cp:lastModifiedBy>
  <cp:revision>51</cp:revision>
  <dcterms:created xsi:type="dcterms:W3CDTF">2013-06-05T04:53:09Z</dcterms:created>
  <dcterms:modified xsi:type="dcterms:W3CDTF">2013-06-20T16:12:59Z</dcterms:modified>
</cp:coreProperties>
</file>